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8"/>
  </p:notesMasterIdLst>
  <p:sldIdLst>
    <p:sldId id="257" r:id="rId2"/>
    <p:sldId id="300" r:id="rId3"/>
    <p:sldId id="258" r:id="rId4"/>
    <p:sldId id="259" r:id="rId5"/>
    <p:sldId id="260" r:id="rId6"/>
    <p:sldId id="261" r:id="rId7"/>
    <p:sldId id="262" r:id="rId8"/>
    <p:sldId id="263" r:id="rId9"/>
    <p:sldId id="264" r:id="rId10"/>
    <p:sldId id="265" r:id="rId11"/>
    <p:sldId id="301" r:id="rId12"/>
    <p:sldId id="266" r:id="rId13"/>
    <p:sldId id="267" r:id="rId14"/>
    <p:sldId id="268" r:id="rId15"/>
    <p:sldId id="269" r:id="rId16"/>
    <p:sldId id="271" r:id="rId17"/>
    <p:sldId id="272" r:id="rId18"/>
    <p:sldId id="273" r:id="rId19"/>
    <p:sldId id="302" r:id="rId20"/>
    <p:sldId id="274" r:id="rId21"/>
    <p:sldId id="275" r:id="rId22"/>
    <p:sldId id="276" r:id="rId23"/>
    <p:sldId id="277" r:id="rId24"/>
    <p:sldId id="278" r:id="rId25"/>
    <p:sldId id="279" r:id="rId26"/>
    <p:sldId id="280" r:id="rId27"/>
    <p:sldId id="281" r:id="rId28"/>
    <p:sldId id="282" r:id="rId29"/>
    <p:sldId id="283" r:id="rId30"/>
    <p:sldId id="285" r:id="rId31"/>
    <p:sldId id="284" r:id="rId32"/>
    <p:sldId id="286" r:id="rId33"/>
    <p:sldId id="304"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94"/>
    <p:restoredTop sz="77403"/>
  </p:normalViewPr>
  <p:slideViewPr>
    <p:cSldViewPr snapToGrid="0" snapToObjects="1">
      <p:cViewPr>
        <p:scale>
          <a:sx n="50" d="100"/>
          <a:sy n="50" d="100"/>
        </p:scale>
        <p:origin x="1944" y="72"/>
      </p:cViewPr>
      <p:guideLst/>
    </p:cSldViewPr>
  </p:slideViewPr>
  <p:notesTextViewPr>
    <p:cViewPr>
      <p:scale>
        <a:sx n="1" d="1"/>
        <a:sy n="1" d="1"/>
      </p:scale>
      <p:origin x="0" y="0"/>
    </p:cViewPr>
  </p:notesTextViewPr>
  <p:notesViewPr>
    <p:cSldViewPr snapToGrid="0" snapToObjects="1">
      <p:cViewPr varScale="1">
        <p:scale>
          <a:sx n="48" d="100"/>
          <a:sy n="48" d="100"/>
        </p:scale>
        <p:origin x="3384" y="20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A02DE-EC07-694F-9337-6E6C11C8D27E}" type="datetimeFigureOut">
              <a:rPr lang="en-US" smtClean="0"/>
              <a:t>2/21/16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50EC1-C1C0-3A47-82E9-F2E90AB6B1F6}" type="slidenum">
              <a:rPr lang="en-US" smtClean="0"/>
              <a:t>‹#›</a:t>
            </a:fld>
            <a:endParaRPr lang="en-US"/>
          </a:p>
        </p:txBody>
      </p:sp>
    </p:spTree>
    <p:extLst>
      <p:ext uri="{BB962C8B-B14F-4D97-AF65-F5344CB8AC3E}">
        <p14:creationId xmlns:p14="http://schemas.microsoft.com/office/powerpoint/2010/main" val="177746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Introduction</a:t>
            </a:r>
            <a:endParaRPr lang="en-US" sz="1200" b="1" i="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Five-year-old Billy listened to his mom and dad discuss a perplexing problem.  "Whatever are we going to do?" sighed Mother.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don't know." Father shook his head, worry lines wrinkling his forehead.  "I don't know where else to go for help."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don't you ask Harold to help?"  Billy asked.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"Harold?"  Father replied.  "Who's Harold?  I don't know any Harold."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know," Billy said.  "Our Father which art in heaven, Harold be thy name."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often I have been like Billy's mom and dad, worrying, fretting, stewing, not knowing where to turn next, when all I needed to do was "Ask Harold."  All I needed to do was to turn to the one on whom we can always depend; Jesus Christ, the Living Word, and the Bible, His written Word.</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98982BE-C51D-4447-9FDC-71B0754F18A4}" type="slidenum">
              <a:rPr lang="en-US" smtClean="0"/>
              <a:t>1</a:t>
            </a:fld>
            <a:endParaRPr lang="en-US"/>
          </a:p>
        </p:txBody>
      </p:sp>
    </p:spTree>
    <p:extLst>
      <p:ext uri="{BB962C8B-B14F-4D97-AF65-F5344CB8AC3E}">
        <p14:creationId xmlns:p14="http://schemas.microsoft.com/office/powerpoint/2010/main" val="45070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1235526"/>
            <a:ext cx="5486400" cy="4114800"/>
          </a:xfrm>
        </p:spPr>
        <p:txBody>
          <a:bodyPr/>
          <a:lstStyle/>
          <a:p>
            <a:pPr algn="just"/>
            <a:r>
              <a:rPr lang="en-US" sz="1200" i="1" kern="1200" dirty="0" smtClean="0">
                <a:solidFill>
                  <a:schemeClr val="tx1"/>
                </a:solidFill>
                <a:effectLst/>
                <a:latin typeface="+mn-lt"/>
                <a:ea typeface="+mn-ea"/>
                <a:cs typeface="+mn-cs"/>
              </a:rPr>
              <a:t>Maybe that is why it did not sell!</a:t>
            </a:r>
            <a:r>
              <a:rPr lang="en-US" sz="1200" kern="1200" dirty="0" smtClean="0">
                <a:solidFill>
                  <a:schemeClr val="tx1"/>
                </a:solidFill>
                <a:effectLst/>
                <a:latin typeface="+mn-lt"/>
                <a:ea typeface="+mn-ea"/>
                <a:cs typeface="+mn-cs"/>
              </a:rPr>
              <a:t> Dorothy thought. </a:t>
            </a:r>
            <a:r>
              <a:rPr lang="en-US" sz="1200" i="1" kern="1200" dirty="0" smtClean="0">
                <a:solidFill>
                  <a:schemeClr val="tx1"/>
                </a:solidFill>
                <a:effectLst/>
                <a:latin typeface="+mn-lt"/>
                <a:ea typeface="+mn-ea"/>
                <a:cs typeface="+mn-cs"/>
              </a:rPr>
              <a:t>Of course!  God knew about this adoption and that we'd have to stay and we would need a car!</a:t>
            </a:r>
            <a:r>
              <a:rPr lang="en-US" sz="1200" kern="1200" dirty="0" smtClean="0">
                <a:solidFill>
                  <a:schemeClr val="tx1"/>
                </a:solidFill>
                <a:effectLst/>
                <a:latin typeface="+mn-lt"/>
                <a:ea typeface="+mn-ea"/>
                <a:cs typeface="+mn-cs"/>
              </a:rPr>
              <a:t>  "Lord, is this the answer?" she prayed. "Is this what You have in mind for us?  Should we keep the car and adopt the babies?"</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She was still on her knees when the phone rang.  She answered it and a lady said, "Do you have a car for sale?"  </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Dorothy was amazed. This was incredible.  The car wasn't even advertised!  How did she know?</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"Yes, but it is not in very good condition," Dorothy replied.  "You might not want to buy it.  I think there's something wrong with the clutch, and the carburetor, and the starter, and maybe the brakes.  I'm not sure what all."  You can see how she wanted things to turn out!</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"My dad is a mechanic," the caller replied.  "May we come over and look at it now?"</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Within 15 minutes they were there.  They drove the car around the block.  He looked under the hood and checked this and that.  "Nothing much wrong I can't fix," he said.  "How much do you want for it?"</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Watts had bought the car for $850.  Ron said they would be lucky to get $600 for it, but that they would just have to take anything they could get.  Dorothy did not want that car to sell.  Although they had paid only $850 for it, she said, "$925."</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"We'll take it," the man said.  They wrote a check on the spot. The car was gone and Dorothy had no doubt about what they should do.  They returned to India where the Lord gave them three beautiful Indian children, now grown, and five grandchildren.</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 </a:t>
            </a:r>
          </a:p>
          <a:p>
            <a:pPr marL="0" marR="0" indent="0" algn="just"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algn="just"/>
            <a:endParaRPr lang="en-US" dirty="0" smtClean="0"/>
          </a:p>
          <a:p>
            <a:pPr algn="just"/>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10</a:t>
            </a:fld>
            <a:endParaRPr lang="en-US"/>
          </a:p>
        </p:txBody>
      </p:sp>
    </p:spTree>
    <p:extLst>
      <p:ext uri="{BB962C8B-B14F-4D97-AF65-F5344CB8AC3E}">
        <p14:creationId xmlns:p14="http://schemas.microsoft.com/office/powerpoint/2010/main" val="1741261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0EC1-C1C0-3A47-82E9-F2E90AB6B1F6}" type="slidenum">
              <a:rPr lang="en-US" smtClean="0"/>
              <a:t>11</a:t>
            </a:fld>
            <a:endParaRPr lang="en-US"/>
          </a:p>
        </p:txBody>
      </p:sp>
    </p:spTree>
    <p:extLst>
      <p:ext uri="{BB962C8B-B14F-4D97-AF65-F5344CB8AC3E}">
        <p14:creationId xmlns:p14="http://schemas.microsoft.com/office/powerpoint/2010/main" val="1600916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5475" y="441325"/>
            <a:ext cx="2122488" cy="1590675"/>
          </a:xfrm>
        </p:spPr>
      </p:sp>
      <p:sp>
        <p:nvSpPr>
          <p:cNvPr id="3" name="Notes Placeholder 2"/>
          <p:cNvSpPr>
            <a:spLocks noGrp="1"/>
          </p:cNvSpPr>
          <p:nvPr>
            <p:ph type="body" idx="1"/>
          </p:nvPr>
        </p:nvSpPr>
        <p:spPr>
          <a:xfrm>
            <a:off x="435119" y="2171230"/>
            <a:ext cx="5881837" cy="4114800"/>
          </a:xfrm>
        </p:spPr>
        <p:txBody>
          <a:bodyPr/>
          <a:lstStyle/>
          <a:p>
            <a:pPr algn="just"/>
            <a:r>
              <a:rPr lang="en-US" sz="1200" b="1" i="1" kern="1200" dirty="0" smtClean="0">
                <a:solidFill>
                  <a:schemeClr val="tx1"/>
                </a:solidFill>
                <a:effectLst/>
                <a:latin typeface="+mn-lt"/>
                <a:ea typeface="+mn-ea"/>
                <a:cs typeface="+mn-cs"/>
              </a:rPr>
              <a:t>E - Emotional Needs:  Philippians 4:19</a:t>
            </a:r>
            <a:r>
              <a:rPr lang="en-US" sz="1200" i="1" kern="1200" dirty="0" smtClean="0">
                <a:solidFill>
                  <a:schemeClr val="tx1"/>
                </a:solidFill>
                <a:effectLst/>
                <a:latin typeface="+mn-lt"/>
                <a:ea typeface="+mn-ea"/>
                <a:cs typeface="+mn-cs"/>
              </a:rPr>
              <a:t>  (Have someone read it). (NEXT</a:t>
            </a:r>
            <a:r>
              <a:rPr lang="en-US" sz="1200" i="1" kern="1200" baseline="0" dirty="0" smtClean="0">
                <a:solidFill>
                  <a:schemeClr val="tx1"/>
                </a:solidFill>
                <a:effectLst/>
                <a:latin typeface="+mn-lt"/>
                <a:ea typeface="+mn-ea"/>
                <a:cs typeface="+mn-cs"/>
              </a:rPr>
              <a:t> SLIDE)</a:t>
            </a:r>
            <a:endParaRPr lang="en-US"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 </a:t>
            </a:r>
          </a:p>
          <a:p>
            <a:pPr algn="just"/>
            <a:r>
              <a:rPr lang="en-US" sz="1200" kern="1200" dirty="0" err="1" smtClean="0">
                <a:solidFill>
                  <a:schemeClr val="tx1"/>
                </a:solidFill>
                <a:effectLst/>
                <a:latin typeface="+mn-lt"/>
                <a:ea typeface="+mn-ea"/>
                <a:cs typeface="+mn-cs"/>
              </a:rPr>
              <a:t>Minirth</a:t>
            </a:r>
            <a:r>
              <a:rPr lang="en-US" sz="1200" kern="1200" dirty="0" smtClean="0">
                <a:solidFill>
                  <a:schemeClr val="tx1"/>
                </a:solidFill>
                <a:effectLst/>
                <a:latin typeface="+mn-lt"/>
                <a:ea typeface="+mn-ea"/>
                <a:cs typeface="+mn-cs"/>
              </a:rPr>
              <a:t> and Meier list 12 basic needs that we all share.  Air, food, water, mental stimulation, sex, love, self worth, power, assertiveness, comfort, security, and relief from psychic tension.  The first three are physical needs for survival.  The rest are mental or emotional needs.</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God wants to meet all of these needs for you, emotional as well as physical.  Here is a promise you can claim.  "My God shall supply all of your needs."  You can depend on the Word to supply your emotional needs.</a:t>
            </a:r>
          </a:p>
          <a:p>
            <a:pPr algn="just"/>
            <a:r>
              <a:rPr lang="en-US" sz="1200" kern="1200" dirty="0" smtClean="0">
                <a:solidFill>
                  <a:schemeClr val="tx1"/>
                </a:solidFill>
                <a:effectLst/>
                <a:latin typeface="+mn-lt"/>
                <a:ea typeface="+mn-ea"/>
                <a:cs typeface="+mn-cs"/>
              </a:rPr>
              <a:t> </a:t>
            </a:r>
          </a:p>
          <a:p>
            <a:pPr algn="just"/>
            <a:r>
              <a:rPr lang="en-US" sz="1200" b="1" i="1" kern="1200" dirty="0" smtClean="0">
                <a:solidFill>
                  <a:schemeClr val="tx1"/>
                </a:solidFill>
                <a:effectLst/>
                <a:latin typeface="+mn-lt"/>
                <a:ea typeface="+mn-ea"/>
                <a:cs typeface="+mn-cs"/>
              </a:rPr>
              <a:t>(Share a personal experience of when God met your emotional needs for a friend, for comfort, for strength, or any other emotional need.  Or you may use the following story).</a:t>
            </a:r>
            <a:endParaRPr lang="en-US"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Soon after Dorothy Watts moved from Oregon to Michigan, she was alone for a weekend.  On Friday evening, she sat at the piano playing old familiar hymns.  When she came to, "I Want My Friends to Pray for Me," tears filled her eyes, and she couldn't see to play through to the end of the piece.</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"Oh, God,” she sobbed.  "I don't have even one friend in this new place to pray for me.  Please, Lord, I need a friend!  I'm so lonely!"</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The next day, she opened the mailbox to find a card from Muriel, a woman at a nearby church where Dorothy's husband had preached.  They had shared lunch and the afternoon with her family.  The card said, "I feel impressed to write you a note and let you know that I am praying for you.  I would like to be your friend."</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God supplied Dorothy's emotional need for a friend.  And you can depend on Him to supply all your emotional needs as well.</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Joni </a:t>
            </a:r>
            <a:r>
              <a:rPr lang="en-US" sz="1200" kern="1200" dirty="0" err="1" smtClean="0">
                <a:solidFill>
                  <a:schemeClr val="tx1"/>
                </a:solidFill>
                <a:effectLst/>
                <a:latin typeface="+mn-lt"/>
                <a:ea typeface="+mn-ea"/>
                <a:cs typeface="+mn-cs"/>
              </a:rPr>
              <a:t>Earekson</a:t>
            </a:r>
            <a:r>
              <a:rPr lang="en-US" sz="1200" kern="1200" dirty="0" smtClean="0">
                <a:solidFill>
                  <a:schemeClr val="tx1"/>
                </a:solidFill>
                <a:effectLst/>
                <a:latin typeface="+mn-lt"/>
                <a:ea typeface="+mn-ea"/>
                <a:cs typeface="+mn-cs"/>
              </a:rPr>
              <a:t> Tada is another example of someone who found that God met her emotional needs.  She has been a quadriplegic since the age of 17 due to a diving accident.  Life has been difficult for Joni, as she has to be totally dependent on others.  However, through this she has learned to totally depend on God and His Word for her emotional needs.</a:t>
            </a:r>
          </a:p>
          <a:p>
            <a:pPr algn="just"/>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12</a:t>
            </a:fld>
            <a:endParaRPr lang="en-US"/>
          </a:p>
        </p:txBody>
      </p:sp>
    </p:spTree>
    <p:extLst>
      <p:ext uri="{BB962C8B-B14F-4D97-AF65-F5344CB8AC3E}">
        <p14:creationId xmlns:p14="http://schemas.microsoft.com/office/powerpoint/2010/main" val="1079654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lnSpc>
                <a:spcPct val="130000"/>
              </a:lnSpc>
              <a:buFontTx/>
              <a:buNone/>
              <a:defRPr/>
            </a:pPr>
            <a:r>
              <a:rPr lang="en-US" sz="1200" b="1" dirty="0" smtClean="0">
                <a:solidFill>
                  <a:srgbClr val="000000"/>
                </a:solidFill>
                <a:latin typeface="Book Antiqua" charset="0"/>
                <a:ea typeface="+mn-ea"/>
              </a:rPr>
              <a:t>And my God </a:t>
            </a:r>
            <a:r>
              <a:rPr lang="en-US" sz="1200" b="1" i="1" dirty="0" smtClean="0">
                <a:solidFill>
                  <a:srgbClr val="996633"/>
                </a:solidFill>
                <a:latin typeface="Book Antiqua" charset="0"/>
                <a:ea typeface="+mn-ea"/>
              </a:rPr>
              <a:t>will meet all your needs</a:t>
            </a:r>
            <a:r>
              <a:rPr lang="en-US" sz="1200" b="1" dirty="0" smtClean="0">
                <a:solidFill>
                  <a:srgbClr val="000000"/>
                </a:solidFill>
                <a:latin typeface="Book Antiqua" charset="0"/>
                <a:ea typeface="+mn-ea"/>
              </a:rPr>
              <a:t> according to his glorious riches in Christ Jesus. </a:t>
            </a:r>
            <a:r>
              <a:rPr lang="en-US" sz="1000" dirty="0" smtClean="0">
                <a:solidFill>
                  <a:srgbClr val="000000"/>
                </a:solidFill>
                <a:latin typeface="Book Antiqua" charset="0"/>
                <a:ea typeface="+mn-ea"/>
              </a:rPr>
              <a:t>Philippians 4:19 (NIV) </a:t>
            </a:r>
            <a:br>
              <a:rPr lang="en-US" sz="1000" dirty="0" smtClean="0">
                <a:solidFill>
                  <a:srgbClr val="000000"/>
                </a:solidFill>
                <a:latin typeface="Book Antiqua" charset="0"/>
                <a:ea typeface="+mn-ea"/>
              </a:rPr>
            </a:br>
            <a:endParaRPr lang="en-US" sz="1000" dirty="0" smtClean="0">
              <a:solidFill>
                <a:srgbClr val="000000"/>
              </a:solidFill>
              <a:latin typeface="Book Antiqua" charset="0"/>
              <a:ea typeface="+mn-ea"/>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t>13</a:t>
            </a:fld>
            <a:endParaRPr lang="en-US"/>
          </a:p>
        </p:txBody>
      </p:sp>
    </p:spTree>
    <p:extLst>
      <p:ext uri="{BB962C8B-B14F-4D97-AF65-F5344CB8AC3E}">
        <p14:creationId xmlns:p14="http://schemas.microsoft.com/office/powerpoint/2010/main" val="169463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She writes,  "This morning I knocked over a huge pile of dictation with my wheelchair and I felt so clumsy.  I just felt so handicapped.  At times like that when a wave of emotion threatens to swallow me, I've trained myself to hold on to some objective anchors from God's Word, like ‘Put your hope in God for I will yet praise Him, my Savior and my God’ </a:t>
            </a:r>
            <a:r>
              <a:rPr lang="en-US" sz="1200" i="1" kern="1200" dirty="0" smtClean="0">
                <a:solidFill>
                  <a:schemeClr val="tx1"/>
                </a:solidFill>
                <a:effectLst/>
                <a:latin typeface="+mn-lt"/>
                <a:ea typeface="+mn-ea"/>
                <a:cs typeface="+mn-cs"/>
              </a:rPr>
              <a:t>(Psalm 42:5).</a:t>
            </a:r>
            <a:r>
              <a:rPr lang="en-US" sz="1200" kern="1200" dirty="0" smtClean="0">
                <a:solidFill>
                  <a:schemeClr val="tx1"/>
                </a:solidFill>
                <a:effectLst/>
                <a:latin typeface="+mn-lt"/>
                <a:ea typeface="+mn-ea"/>
                <a:cs typeface="+mn-cs"/>
              </a:rPr>
              <a:t>  It's especially helpful on those 'Oh, I wish I had my hands, days.'”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Yes, we can depend on God's Word to meet our emotional needs.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14</a:t>
            </a:fld>
            <a:endParaRPr lang="en-US"/>
          </a:p>
        </p:txBody>
      </p:sp>
    </p:spTree>
    <p:extLst>
      <p:ext uri="{BB962C8B-B14F-4D97-AF65-F5344CB8AC3E}">
        <p14:creationId xmlns:p14="http://schemas.microsoft.com/office/powerpoint/2010/main" val="579341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350838"/>
            <a:ext cx="2211387" cy="1658937"/>
          </a:xfrm>
        </p:spPr>
      </p:sp>
      <p:sp>
        <p:nvSpPr>
          <p:cNvPr id="3" name="Notes Placeholder 2"/>
          <p:cNvSpPr>
            <a:spLocks noGrp="1"/>
          </p:cNvSpPr>
          <p:nvPr>
            <p:ph type="body" idx="1"/>
          </p:nvPr>
        </p:nvSpPr>
        <p:spPr>
          <a:xfrm>
            <a:off x="298246" y="2137812"/>
            <a:ext cx="6319526" cy="4114800"/>
          </a:xfrm>
        </p:spPr>
        <p:txBody>
          <a:bodyPr/>
          <a:lstStyle/>
          <a:p>
            <a:pPr algn="just"/>
            <a:r>
              <a:rPr lang="en-US" sz="1200" b="1" i="1" kern="1200" dirty="0" smtClean="0">
                <a:solidFill>
                  <a:schemeClr val="tx1"/>
                </a:solidFill>
                <a:effectLst/>
                <a:latin typeface="+mn-lt"/>
                <a:ea typeface="+mn-ea"/>
                <a:cs typeface="+mn-cs"/>
              </a:rPr>
              <a:t>P - Physical Needs: Matthew 6:28-33.</a:t>
            </a:r>
            <a:r>
              <a:rPr lang="en-US" sz="1200" i="1" kern="1200" dirty="0" smtClean="0">
                <a:solidFill>
                  <a:schemeClr val="tx1"/>
                </a:solidFill>
                <a:effectLst/>
                <a:latin typeface="+mn-lt"/>
                <a:ea typeface="+mn-ea"/>
                <a:cs typeface="+mn-cs"/>
              </a:rPr>
              <a:t>  (Have someone read it). (NEXT</a:t>
            </a:r>
            <a:r>
              <a:rPr lang="en-US" sz="1200" i="1" kern="1200" baseline="0" dirty="0" smtClean="0">
                <a:solidFill>
                  <a:schemeClr val="tx1"/>
                </a:solidFill>
                <a:effectLst/>
                <a:latin typeface="+mn-lt"/>
                <a:ea typeface="+mn-ea"/>
                <a:cs typeface="+mn-cs"/>
              </a:rPr>
              <a:t> SLIDE)</a:t>
            </a:r>
            <a:endParaRPr lang="en-US"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 </a:t>
            </a:r>
          </a:p>
          <a:p>
            <a:pPr algn="just"/>
            <a:r>
              <a:rPr lang="en-US" sz="1200" b="1" i="1" kern="1200" dirty="0" smtClean="0">
                <a:solidFill>
                  <a:schemeClr val="tx1"/>
                </a:solidFill>
                <a:effectLst/>
                <a:latin typeface="+mn-lt"/>
                <a:ea typeface="+mn-ea"/>
                <a:cs typeface="+mn-cs"/>
              </a:rPr>
              <a:t>(Share a personal story about when God kept His promise to you and met your physical need for food, clothing, shelter, and money to pay bills, etc.  Or share the following story).</a:t>
            </a:r>
            <a:endParaRPr lang="en-US" sz="1200" kern="1200" dirty="0" smtClean="0">
              <a:solidFill>
                <a:schemeClr val="tx1"/>
              </a:solidFill>
              <a:effectLst/>
              <a:latin typeface="+mn-lt"/>
              <a:ea typeface="+mn-ea"/>
              <a:cs typeface="+mn-cs"/>
            </a:endParaRPr>
          </a:p>
          <a:p>
            <a:pPr algn="just"/>
            <a:r>
              <a:rPr lang="en-US" sz="1200" b="1"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gn="just"/>
            <a:r>
              <a:rPr lang="en-US" sz="1200" kern="1200" dirty="0" smtClean="0">
                <a:solidFill>
                  <a:schemeClr val="tx1"/>
                </a:solidFill>
                <a:effectLst/>
                <a:latin typeface="+mn-lt"/>
                <a:ea typeface="+mn-ea"/>
                <a:cs typeface="+mn-cs"/>
              </a:rPr>
              <a:t>Dorothy Watts experienced the truth of this promise when she was a young pastor's wife.  She was not working so she had to spend a good deal of time trying to make the budget stretch to cover basic expenses.  There was nothing for new clothes.</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One morning her husband found her sitting on the bed crying. "What's wrong?"  Ron asked.</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"I don't have anything to wear that fits me anymore," she cried.  She held up a dress for her husband to see.  He could tell she had gained weight and there was no way the dress would fit.  He laughed.  "Well, the Lord has sure looked after us well, hasn't He?"</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But Dorothy really did have a problem.  She was a pastor's wife and she needed to look decent on Sabbath morning.  She prayed, "Dear God, please, I need a new Sabbath dress.  I want to look respectable, but I don't have any money.  I don't know what to do.  This is your problem now Lord.  Help me."</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She heard no audible voice, but she did receive a definite impression that she should go downtown and buy a dress.  </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"But Lord, I have no money, and Ron and I have agreed that I wouldn't buy things on our charge card," she countered.</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"Come on, Dorothy," it seemed God was saying to her.  "You leave the money to me."</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So she caught the next bus and found herself walking the street looking in shop windows at dresses she had no money to buy.  She hadn't walked a full block when she met a friend coming from the opposite direction.  "Where are you going?" she asked. "To look for a Sabbath dress," Dorothy replied. "Now isn't that interesting," the friend beamed.  "I had just come down to buy you a special gift to thank you for all you have done.  Come, let me buy your dress for you!"</a:t>
            </a:r>
          </a:p>
          <a:p>
            <a:pPr algn="just"/>
            <a:r>
              <a:rPr lang="en-US" sz="1200" kern="1200" dirty="0" smtClean="0">
                <a:solidFill>
                  <a:schemeClr val="tx1"/>
                </a:solidFill>
                <a:effectLst/>
                <a:latin typeface="+mn-lt"/>
                <a:ea typeface="+mn-ea"/>
                <a:cs typeface="+mn-cs"/>
              </a:rPr>
              <a:t> </a:t>
            </a:r>
          </a:p>
          <a:p>
            <a:pPr algn="just"/>
            <a:r>
              <a:rPr lang="en-US" sz="1200" kern="1200" dirty="0" smtClean="0">
                <a:solidFill>
                  <a:schemeClr val="tx1"/>
                </a:solidFill>
                <a:effectLst/>
                <a:latin typeface="+mn-lt"/>
                <a:ea typeface="+mn-ea"/>
                <a:cs typeface="+mn-cs"/>
              </a:rPr>
              <a:t>You can depend on God's Word to supply your physical needs, even needs as small as vitamin drops.</a:t>
            </a:r>
          </a:p>
          <a:p>
            <a:pPr algn="just"/>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15</a:t>
            </a:fld>
            <a:endParaRPr lang="en-US"/>
          </a:p>
        </p:txBody>
      </p:sp>
    </p:spTree>
    <p:extLst>
      <p:ext uri="{BB962C8B-B14F-4D97-AF65-F5344CB8AC3E}">
        <p14:creationId xmlns:p14="http://schemas.microsoft.com/office/powerpoint/2010/main" val="1125920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lnSpc>
                <a:spcPct val="110000"/>
              </a:lnSpc>
              <a:buFontTx/>
              <a:buNone/>
              <a:defRPr/>
            </a:pPr>
            <a:r>
              <a:rPr lang="en-US" dirty="0" smtClean="0">
                <a:solidFill>
                  <a:srgbClr val="000000"/>
                </a:solidFill>
                <a:latin typeface="Book Antiqua" charset="0"/>
                <a:ea typeface="+mn-ea"/>
              </a:rPr>
              <a:t>So do not worry, saying, 'What shall we eat?' or 'What shall we drink?' or 'What shall we wear?' </a:t>
            </a:r>
            <a:r>
              <a:rPr lang="en-US" i="1" dirty="0" smtClean="0">
                <a:solidFill>
                  <a:srgbClr val="996633"/>
                </a:solidFill>
                <a:latin typeface="Book Antiqua" charset="0"/>
                <a:ea typeface="+mn-ea"/>
              </a:rPr>
              <a:t>But seek first his kingdom and his righteousness, and all these things will be given to you as well. </a:t>
            </a:r>
            <a:r>
              <a:rPr lang="en-US" sz="1200" dirty="0" smtClean="0">
                <a:solidFill>
                  <a:srgbClr val="000000"/>
                </a:solidFill>
                <a:latin typeface="Book Antiqua" charset="0"/>
                <a:ea typeface="+mn-ea"/>
              </a:rPr>
              <a:t>Matthew 6:28-33.</a:t>
            </a:r>
            <a:r>
              <a:rPr lang="en-US" dirty="0" smtClean="0">
                <a:solidFill>
                  <a:srgbClr val="000000"/>
                </a:solidFill>
                <a:latin typeface="Book Antiqua" charset="0"/>
                <a:ea typeface="+mn-ea"/>
              </a:rPr>
              <a:t> </a:t>
            </a:r>
          </a:p>
          <a:p>
            <a:pPr>
              <a:lnSpc>
                <a:spcPct val="110000"/>
              </a:lnSpc>
              <a:defRPr/>
            </a:pPr>
            <a:endParaRPr lang="en-US" dirty="0">
              <a:ea typeface="+mn-ea"/>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t>16</a:t>
            </a:fld>
            <a:endParaRPr lang="en-US"/>
          </a:p>
        </p:txBody>
      </p:sp>
    </p:spTree>
    <p:extLst>
      <p:ext uri="{BB962C8B-B14F-4D97-AF65-F5344CB8AC3E}">
        <p14:creationId xmlns:p14="http://schemas.microsoft.com/office/powerpoint/2010/main" val="1201435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her book, </a:t>
            </a:r>
            <a:r>
              <a:rPr lang="en-US" sz="1200" i="1" kern="1200" dirty="0" smtClean="0">
                <a:solidFill>
                  <a:schemeClr val="tx1"/>
                </a:solidFill>
                <a:effectLst/>
                <a:latin typeface="+mn-lt"/>
                <a:ea typeface="+mn-ea"/>
                <a:cs typeface="+mn-cs"/>
              </a:rPr>
              <a:t>The Hiding Place,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ten Boom tells how she depended on God to supply vitamin drops.</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had smuggled a small bottle of vitamin drops into the prisoner of war camp to help her sister Betsy who was not well.  At one point Betsy was desperately ill, and this small bottle of drops was the only medicine </a:t>
            </a:r>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had to help.  Of course, many others were sick and needed it just as much as Betsy, but </a:t>
            </a:r>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didn't want to share.  However, Betsy insisted.  Miraculously, there were always enough drops for those in need, and Betsy always got hers as well.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bottle was dark and </a:t>
            </a:r>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couldn't see how much was left, but she simply prayed and asked God to let it last as long as it was needed.  It seemed to go on and on like the widow's cruse of oil.  At last </a:t>
            </a:r>
            <a:r>
              <a:rPr lang="en-US" sz="1200" kern="1200" dirty="0" err="1" smtClean="0">
                <a:solidFill>
                  <a:schemeClr val="tx1"/>
                </a:solidFill>
                <a:effectLst/>
                <a:latin typeface="+mn-lt"/>
                <a:ea typeface="+mn-ea"/>
                <a:cs typeface="+mn-cs"/>
              </a:rPr>
              <a:t>Corrie</a:t>
            </a:r>
            <a:r>
              <a:rPr lang="en-US" sz="1200" kern="1200" dirty="0" smtClean="0">
                <a:solidFill>
                  <a:schemeClr val="tx1"/>
                </a:solidFill>
                <a:effectLst/>
                <a:latin typeface="+mn-lt"/>
                <a:ea typeface="+mn-ea"/>
                <a:cs typeface="+mn-cs"/>
              </a:rPr>
              <a:t> got a sympathetic guard to get another bottle of vitamins.  However, she didn't want to waste any of the first bottle, so she went to finish it up before opening the new one.  To her amazement, it was empty.  There was not one drop left.  God had been faithful in meeting each day’s need.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98982BE-C51D-4447-9FDC-71B0754F18A4}" type="slidenum">
              <a:rPr lang="en-US" smtClean="0"/>
              <a:t>17</a:t>
            </a:fld>
            <a:endParaRPr lang="en-US"/>
          </a:p>
        </p:txBody>
      </p:sp>
    </p:spTree>
    <p:extLst>
      <p:ext uri="{BB962C8B-B14F-4D97-AF65-F5344CB8AC3E}">
        <p14:creationId xmlns:p14="http://schemas.microsoft.com/office/powerpoint/2010/main" val="430141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My God shall supply all your needs.  Depend on the Word!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18</a:t>
            </a:fld>
            <a:endParaRPr lang="en-US"/>
          </a:p>
        </p:txBody>
      </p:sp>
    </p:spTree>
    <p:extLst>
      <p:ext uri="{BB962C8B-B14F-4D97-AF65-F5344CB8AC3E}">
        <p14:creationId xmlns:p14="http://schemas.microsoft.com/office/powerpoint/2010/main" val="1635650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050EC1-C1C0-3A47-82E9-F2E90AB6B1F6}" type="slidenum">
              <a:rPr lang="en-US" smtClean="0"/>
              <a:t>19</a:t>
            </a:fld>
            <a:endParaRPr lang="en-US"/>
          </a:p>
        </p:txBody>
      </p:sp>
    </p:spTree>
    <p:extLst>
      <p:ext uri="{BB962C8B-B14F-4D97-AF65-F5344CB8AC3E}">
        <p14:creationId xmlns:p14="http://schemas.microsoft.com/office/powerpoint/2010/main" val="56595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Depend on the Word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Introduction</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Five-year-old Billy listened to his mom and dad discuss a perplexing problem.  "Whatever are we going to do?" sighed Mother.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don't know," Father shook his head, worry lines wrinkling his forehead.  "I don't know where else to go for help."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"Why don't you ask Harold to help?"  Billy asked.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"Harold?"  Father replied.  "Who's Harold?  I don't know any Harold."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know," Billy said, "Our Father which art in heaven, Harold be thy name."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often I have been like Billy's mom and dad, worrying, fretting, stewing, not knowing where to turn next, when all I needed to do was "Ask Harold."  All I needed to do was to turn to the one on whom we can always depend; Jesus Christ, the Living Word and the Bible, His written Word.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can depend on the Word!</a:t>
            </a:r>
          </a:p>
          <a:p>
            <a:endParaRPr lang="en-US" dirty="0"/>
          </a:p>
        </p:txBody>
      </p:sp>
      <p:sp>
        <p:nvSpPr>
          <p:cNvPr id="4" name="Slide Number Placeholder 3"/>
          <p:cNvSpPr>
            <a:spLocks noGrp="1"/>
          </p:cNvSpPr>
          <p:nvPr>
            <p:ph type="sldNum" sz="quarter" idx="10"/>
          </p:nvPr>
        </p:nvSpPr>
        <p:spPr/>
        <p:txBody>
          <a:bodyPr/>
          <a:lstStyle/>
          <a:p>
            <a:fld id="{03050EC1-C1C0-3A47-82E9-F2E90AB6B1F6}" type="slidenum">
              <a:rPr lang="en-US" smtClean="0"/>
              <a:t>2</a:t>
            </a:fld>
            <a:endParaRPr lang="en-US"/>
          </a:p>
        </p:txBody>
      </p:sp>
    </p:spTree>
    <p:extLst>
      <p:ext uri="{BB962C8B-B14F-4D97-AF65-F5344CB8AC3E}">
        <p14:creationId xmlns:p14="http://schemas.microsoft.com/office/powerpoint/2010/main" val="646688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E - Eternal Needs:  1 Peter 2:2.</a:t>
            </a:r>
            <a:r>
              <a:rPr lang="en-US" sz="1200" i="1" kern="1200" dirty="0" smtClean="0">
                <a:solidFill>
                  <a:schemeClr val="tx1"/>
                </a:solidFill>
                <a:effectLst/>
                <a:latin typeface="+mn-lt"/>
                <a:ea typeface="+mn-ea"/>
                <a:cs typeface="+mn-cs"/>
              </a:rPr>
              <a:t>   (Ask someone to read it). (NEXT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20</a:t>
            </a:fld>
            <a:endParaRPr lang="en-US"/>
          </a:p>
        </p:txBody>
      </p:sp>
    </p:spTree>
    <p:extLst>
      <p:ext uri="{BB962C8B-B14F-4D97-AF65-F5344CB8AC3E}">
        <p14:creationId xmlns:p14="http://schemas.microsoft.com/office/powerpoint/2010/main" val="1370203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lnSpc>
                <a:spcPct val="130000"/>
              </a:lnSpc>
              <a:buFontTx/>
              <a:buNone/>
              <a:defRPr/>
            </a:pPr>
            <a:r>
              <a:rPr lang="en-US" sz="1200" b="1" dirty="0" smtClean="0">
                <a:solidFill>
                  <a:srgbClr val="000000"/>
                </a:solidFill>
                <a:latin typeface="Book Antiqua" charset="0"/>
                <a:ea typeface="+mn-ea"/>
              </a:rPr>
              <a:t>Like newborn babies, crave pure spiritual milk, so that by it </a:t>
            </a:r>
            <a:r>
              <a:rPr lang="en-US" sz="1200" b="1" i="1" dirty="0" smtClean="0">
                <a:solidFill>
                  <a:srgbClr val="996633"/>
                </a:solidFill>
                <a:latin typeface="Book Antiqua" charset="0"/>
                <a:ea typeface="+mn-ea"/>
              </a:rPr>
              <a:t>you may grow up in your salvation. </a:t>
            </a:r>
            <a:r>
              <a:rPr lang="en-US" dirty="0" smtClean="0">
                <a:solidFill>
                  <a:srgbClr val="000000"/>
                </a:solidFill>
                <a:latin typeface="Book Antiqua" charset="0"/>
                <a:ea typeface="+mn-ea"/>
              </a:rPr>
              <a:t>1 Peter 2:2. </a:t>
            </a:r>
          </a:p>
        </p:txBody>
      </p:sp>
      <p:sp>
        <p:nvSpPr>
          <p:cNvPr id="4" name="Slide Number Placeholder 3"/>
          <p:cNvSpPr>
            <a:spLocks noGrp="1"/>
          </p:cNvSpPr>
          <p:nvPr>
            <p:ph type="sldNum" sz="quarter" idx="10"/>
          </p:nvPr>
        </p:nvSpPr>
        <p:spPr/>
        <p:txBody>
          <a:bodyPr/>
          <a:lstStyle/>
          <a:p>
            <a:fld id="{C98982BE-C51D-4447-9FDC-71B0754F18A4}" type="slidenum">
              <a:rPr lang="en-US" smtClean="0"/>
              <a:t>21</a:t>
            </a:fld>
            <a:endParaRPr lang="en-US"/>
          </a:p>
        </p:txBody>
      </p:sp>
    </p:spTree>
    <p:extLst>
      <p:ext uri="{BB962C8B-B14F-4D97-AF65-F5344CB8AC3E}">
        <p14:creationId xmlns:p14="http://schemas.microsoft.com/office/powerpoint/2010/main" val="609590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Word of God is our means of Salvation, for it points to the Living Word who died that we might live.  It is what we need to continue to grow spiritually, to change and grow and become what God wants us to be.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Kay James, a US government leader, knows you can depend on the Word for your eternal needs.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She was a senior in high school.  Her family was not religious, but she was sitting at the dinner table one night watching a Billy Graham crusade on TV.  It was youth night, and Billy Graham was giving a challenge.  She listened to what he was saying, then went back to her bedroom and prayed.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"God, Billy Graham says you are there.  I don't know if You are or not, but I'm going to give it a shot.  I don't like the way my life is going.  I have too many problems, and I can't figure them all out, so I'm going to give my life to You.  If I don't like what You do with it, I'm going to take it all back, but You've got a year."</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98982BE-C51D-4447-9FDC-71B0754F18A4}" type="slidenum">
              <a:rPr lang="en-US" smtClean="0"/>
              <a:t>22</a:t>
            </a:fld>
            <a:endParaRPr lang="en-US"/>
          </a:p>
        </p:txBody>
      </p:sp>
    </p:spTree>
    <p:extLst>
      <p:ext uri="{BB962C8B-B14F-4D97-AF65-F5344CB8AC3E}">
        <p14:creationId xmlns:p14="http://schemas.microsoft.com/office/powerpoint/2010/main" val="2079931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She searched the house and came up with a King James New Testament and began reading in Matthew.  She couldn't understand it, but kept going because she had made a promise.  She finished Matthew and started Mark and decided this was the dumbest book she had ever read.  It was beginning to repeat itself.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Still, Kay was determined to give it a try and already she sensed that something was happening inside of her that she couldn't quite understand.  Looking back, she realizes that the power of the Holy Spirit was in that book.  By the time the year was up, she had given her life to God completely.  She had accepted His salvation and was growing daily through the reading of the Word.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Petra </a:t>
            </a:r>
            <a:r>
              <a:rPr lang="en-US" sz="1200" kern="1200" dirty="0" err="1" smtClean="0">
                <a:solidFill>
                  <a:schemeClr val="tx1"/>
                </a:solidFill>
                <a:effectLst/>
                <a:latin typeface="+mn-lt"/>
                <a:ea typeface="+mn-ea"/>
                <a:cs typeface="+mn-cs"/>
              </a:rPr>
              <a:t>Sukow</a:t>
            </a:r>
            <a:r>
              <a:rPr lang="en-US" sz="1200" kern="1200" dirty="0" smtClean="0">
                <a:solidFill>
                  <a:schemeClr val="tx1"/>
                </a:solidFill>
                <a:effectLst/>
                <a:latin typeface="+mn-lt"/>
                <a:ea typeface="+mn-ea"/>
                <a:cs typeface="+mn-cs"/>
              </a:rPr>
              <a:t> was a Nazi youth worker who attended George </a:t>
            </a:r>
            <a:r>
              <a:rPr lang="en-US" sz="1200" kern="1200" dirty="0" err="1" smtClean="0">
                <a:solidFill>
                  <a:schemeClr val="tx1"/>
                </a:solidFill>
                <a:effectLst/>
                <a:latin typeface="+mn-lt"/>
                <a:ea typeface="+mn-ea"/>
                <a:cs typeface="+mn-cs"/>
              </a:rPr>
              <a:t>Vandeman's</a:t>
            </a:r>
            <a:r>
              <a:rPr lang="en-US" sz="1200" kern="1200" dirty="0" smtClean="0">
                <a:solidFill>
                  <a:schemeClr val="tx1"/>
                </a:solidFill>
                <a:effectLst/>
                <a:latin typeface="+mn-lt"/>
                <a:ea typeface="+mn-ea"/>
                <a:cs typeface="+mn-cs"/>
              </a:rPr>
              <a:t> evangelistic meetings in London.  She was an agnostic, but Elder </a:t>
            </a:r>
            <a:r>
              <a:rPr lang="en-US" sz="1200" kern="1200" dirty="0" err="1" smtClean="0">
                <a:solidFill>
                  <a:schemeClr val="tx1"/>
                </a:solidFill>
                <a:effectLst/>
                <a:latin typeface="+mn-lt"/>
                <a:ea typeface="+mn-ea"/>
                <a:cs typeface="+mn-cs"/>
              </a:rPr>
              <a:t>Vandeman</a:t>
            </a:r>
            <a:r>
              <a:rPr lang="en-US" sz="1200" kern="1200" dirty="0" smtClean="0">
                <a:solidFill>
                  <a:schemeClr val="tx1"/>
                </a:solidFill>
                <a:effectLst/>
                <a:latin typeface="+mn-lt"/>
                <a:ea typeface="+mn-ea"/>
                <a:cs typeface="+mn-cs"/>
              </a:rPr>
              <a:t> challenged her to spend 15 minutes a day with the Word to see for herself what it could do for her life.  In her characteristic fashion of wanting always to do her best, Petra began spending not 15 minutes, but an hour a day with the Bible.  Of course she found Jesus, believed, was born again, and became a worker for Him.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23</a:t>
            </a:fld>
            <a:endParaRPr lang="en-US"/>
          </a:p>
        </p:txBody>
      </p:sp>
    </p:spTree>
    <p:extLst>
      <p:ext uri="{BB962C8B-B14F-4D97-AF65-F5344CB8AC3E}">
        <p14:creationId xmlns:p14="http://schemas.microsoft.com/office/powerpoint/2010/main" val="362317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You can't help but find Christ, salvation, and Christian growth when you spend time with the Word.  It is guaranteed to change your life for eternity if you give it a chance.</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You can depend on the Word for your eternal needs.</a:t>
            </a:r>
          </a:p>
          <a:p>
            <a:endParaRPr lang="en-US" b="1" dirty="0"/>
          </a:p>
        </p:txBody>
      </p:sp>
      <p:sp>
        <p:nvSpPr>
          <p:cNvPr id="4" name="Slide Number Placeholder 3"/>
          <p:cNvSpPr>
            <a:spLocks noGrp="1"/>
          </p:cNvSpPr>
          <p:nvPr>
            <p:ph type="sldNum" sz="quarter" idx="10"/>
          </p:nvPr>
        </p:nvSpPr>
        <p:spPr/>
        <p:txBody>
          <a:bodyPr/>
          <a:lstStyle/>
          <a:p>
            <a:fld id="{C98982BE-C51D-4447-9FDC-71B0754F18A4}" type="slidenum">
              <a:rPr lang="en-US" smtClean="0"/>
              <a:t>24</a:t>
            </a:fld>
            <a:endParaRPr lang="en-US"/>
          </a:p>
        </p:txBody>
      </p:sp>
    </p:spTree>
    <p:extLst>
      <p:ext uri="{BB962C8B-B14F-4D97-AF65-F5344CB8AC3E}">
        <p14:creationId xmlns:p14="http://schemas.microsoft.com/office/powerpoint/2010/main" val="954987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N - Need for meaning in life:  Psalm 119:104. </a:t>
            </a:r>
            <a:r>
              <a:rPr lang="en-US" sz="1200" i="1" kern="1200" dirty="0" smtClean="0">
                <a:solidFill>
                  <a:schemeClr val="tx1"/>
                </a:solidFill>
                <a:effectLst/>
                <a:latin typeface="+mn-lt"/>
                <a:ea typeface="+mn-ea"/>
                <a:cs typeface="+mn-cs"/>
              </a:rPr>
              <a:t> (Let someone read it) (NEXT SLIDE)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depend on God's Word to give us an understanding of the great scheme of things, God's plan for the universe, the cause of pain and suffering, God's purpose for our lives, His purpose for us in trials and difficulties. </a:t>
            </a:r>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25</a:t>
            </a:fld>
            <a:endParaRPr lang="en-US"/>
          </a:p>
        </p:txBody>
      </p:sp>
    </p:spTree>
    <p:extLst>
      <p:ext uri="{BB962C8B-B14F-4D97-AF65-F5344CB8AC3E}">
        <p14:creationId xmlns:p14="http://schemas.microsoft.com/office/powerpoint/2010/main" val="1180240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lnSpc>
                <a:spcPct val="130000"/>
              </a:lnSpc>
              <a:buFontTx/>
              <a:buNone/>
            </a:pPr>
            <a:r>
              <a:rPr lang="en-US" altLang="pt-BR" sz="1200" b="1" i="1" dirty="0" smtClean="0">
                <a:solidFill>
                  <a:srgbClr val="996633"/>
                </a:solidFill>
                <a:latin typeface="Book Antiqua" panose="02040602050305030304" pitchFamily="18" charset="0"/>
              </a:rPr>
              <a:t>I gain understanding </a:t>
            </a:r>
            <a:r>
              <a:rPr lang="en-US" altLang="pt-BR" sz="1200" b="1" dirty="0" smtClean="0">
                <a:solidFill>
                  <a:srgbClr val="000000"/>
                </a:solidFill>
                <a:latin typeface="Book Antiqua" panose="02040602050305030304" pitchFamily="18" charset="0"/>
              </a:rPr>
              <a:t>from your precepts;  therefore I hate every wrong path. </a:t>
            </a:r>
            <a:r>
              <a:rPr lang="en-US" altLang="pt-BR" sz="1050" dirty="0" smtClean="0">
                <a:solidFill>
                  <a:srgbClr val="000000"/>
                </a:solidFill>
                <a:latin typeface="Book Antiqua" panose="02040602050305030304" pitchFamily="18" charset="0"/>
              </a:rPr>
              <a:t>Psalm 119:104</a:t>
            </a:r>
          </a:p>
        </p:txBody>
      </p:sp>
      <p:sp>
        <p:nvSpPr>
          <p:cNvPr id="4" name="Slide Number Placeholder 3"/>
          <p:cNvSpPr>
            <a:spLocks noGrp="1"/>
          </p:cNvSpPr>
          <p:nvPr>
            <p:ph type="sldNum" sz="quarter" idx="10"/>
          </p:nvPr>
        </p:nvSpPr>
        <p:spPr/>
        <p:txBody>
          <a:bodyPr/>
          <a:lstStyle/>
          <a:p>
            <a:fld id="{C98982BE-C51D-4447-9FDC-71B0754F18A4}" type="slidenum">
              <a:rPr lang="en-US" smtClean="0"/>
              <a:t>26</a:t>
            </a:fld>
            <a:endParaRPr lang="en-US"/>
          </a:p>
        </p:txBody>
      </p:sp>
    </p:spTree>
    <p:extLst>
      <p:ext uri="{BB962C8B-B14F-4D97-AF65-F5344CB8AC3E}">
        <p14:creationId xmlns:p14="http://schemas.microsoft.com/office/powerpoint/2010/main" val="1655446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If we will spend time with His Word, we will find answers for all the hard questions of life.  We will find purpose and meaning and a reason for our existence.   We will find a reason to live in spite of all the hardships and handicaps we may face.</a:t>
            </a:r>
          </a:p>
          <a:p>
            <a:endParaRPr lang="en-US" b="1" dirty="0"/>
          </a:p>
        </p:txBody>
      </p:sp>
      <p:sp>
        <p:nvSpPr>
          <p:cNvPr id="4" name="Slide Number Placeholder 3"/>
          <p:cNvSpPr>
            <a:spLocks noGrp="1"/>
          </p:cNvSpPr>
          <p:nvPr>
            <p:ph type="sldNum" sz="quarter" idx="10"/>
          </p:nvPr>
        </p:nvSpPr>
        <p:spPr/>
        <p:txBody>
          <a:bodyPr/>
          <a:lstStyle/>
          <a:p>
            <a:fld id="{C98982BE-C51D-4447-9FDC-71B0754F18A4}" type="slidenum">
              <a:rPr lang="en-US" smtClean="0"/>
              <a:t>27</a:t>
            </a:fld>
            <a:endParaRPr lang="en-US"/>
          </a:p>
        </p:txBody>
      </p:sp>
    </p:spTree>
    <p:extLst>
      <p:ext uri="{BB962C8B-B14F-4D97-AF65-F5344CB8AC3E}">
        <p14:creationId xmlns:p14="http://schemas.microsoft.com/office/powerpoint/2010/main" val="815053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3412"/>
            <a:ext cx="1766047" cy="1324535"/>
          </a:xfrm>
        </p:spPr>
      </p:sp>
      <p:sp>
        <p:nvSpPr>
          <p:cNvPr id="3" name="Notes Placeholder 2"/>
          <p:cNvSpPr>
            <a:spLocks noGrp="1"/>
          </p:cNvSpPr>
          <p:nvPr>
            <p:ph type="body" idx="1"/>
          </p:nvPr>
        </p:nvSpPr>
        <p:spPr>
          <a:xfrm>
            <a:off x="685800" y="1899398"/>
            <a:ext cx="5486400" cy="3600450"/>
          </a:xfrm>
        </p:spPr>
        <p:txBody>
          <a:bodyPr/>
          <a:lstStyle/>
          <a:p>
            <a:r>
              <a:rPr lang="en-US" sz="1200" kern="1200" dirty="0" smtClean="0">
                <a:solidFill>
                  <a:schemeClr val="tx1"/>
                </a:solidFill>
                <a:effectLst/>
                <a:latin typeface="+mn-lt"/>
                <a:ea typeface="+mn-ea"/>
                <a:cs typeface="+mn-cs"/>
              </a:rPr>
              <a:t>On December 8, 1941, the day after the Pearl Harbor bombing, a Japanese war ship steamed down the </a:t>
            </a:r>
            <a:r>
              <a:rPr lang="en-US" sz="1200" kern="1200" dirty="0" err="1" smtClean="0">
                <a:solidFill>
                  <a:schemeClr val="tx1"/>
                </a:solidFill>
                <a:effectLst/>
                <a:latin typeface="+mn-lt"/>
                <a:ea typeface="+mn-ea"/>
                <a:cs typeface="+mn-cs"/>
              </a:rPr>
              <a:t>Whangpo</a:t>
            </a:r>
            <a:r>
              <a:rPr lang="en-US" sz="1200" kern="1200" dirty="0" smtClean="0">
                <a:solidFill>
                  <a:schemeClr val="tx1"/>
                </a:solidFill>
                <a:effectLst/>
                <a:latin typeface="+mn-lt"/>
                <a:ea typeface="+mn-ea"/>
                <a:cs typeface="+mn-cs"/>
              </a:rPr>
              <a:t> River in Shanghai, China, where Fay Anderson, then twelve years old, lived with her family.  Her father was a British military officer, away from home at the time on military duty.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Fay and her mother were among 600 prisoners of war sent to a concentration camp at Yangchow, near </a:t>
            </a:r>
            <a:r>
              <a:rPr lang="en-US" sz="1200" kern="1200" dirty="0" err="1" smtClean="0">
                <a:solidFill>
                  <a:schemeClr val="tx1"/>
                </a:solidFill>
                <a:effectLst/>
                <a:latin typeface="+mn-lt"/>
                <a:ea typeface="+mn-ea"/>
                <a:cs typeface="+mn-cs"/>
              </a:rPr>
              <a:t>Chingiang</a:t>
            </a:r>
            <a:r>
              <a:rPr lang="en-US" sz="1200" kern="1200" dirty="0" smtClean="0">
                <a:solidFill>
                  <a:schemeClr val="tx1"/>
                </a:solidFill>
                <a:effectLst/>
                <a:latin typeface="+mn-lt"/>
                <a:ea typeface="+mn-ea"/>
                <a:cs typeface="+mn-cs"/>
              </a:rPr>
              <a:t>.  The two of them shared a 6 by 5 foot space alongside 60 other women in one large dormitory room.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From ages 13 to 16 Fay struggled to find some meaning to life in that concentration camp.  Lying on her mosquito-netted cot, the only place for privacy in the compound, she pondered the meaning of life: Why war, why suffering, and why all the difficulties and inhumanities of man to man?  She saw so much cruelty in the camp that she became hard and bitter.</a:t>
            </a:r>
          </a:p>
          <a:p>
            <a:r>
              <a:rPr lang="en-US" sz="1200" kern="1200" dirty="0" smtClean="0">
                <a:solidFill>
                  <a:schemeClr val="tx1"/>
                </a:solidFill>
                <a:effectLst/>
                <a:latin typeface="+mn-lt"/>
                <a:ea typeface="+mn-ea"/>
                <a:cs typeface="+mn-cs"/>
              </a:rPr>
              <a:t>She says, "I was angry at God.  I was resentful.  My childhood sweetness and faith were washed away by the terrible prisoner of war experience."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Furiously, she shook a fist at the heavens.  "Where are you, God?" she cried.  "Why do you allow such things to happen?"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 long after that in the chow line, Faye met D. J. Watson, a missionary who invited her to his Bible class.  Faye had heard Bible stories before, but she says she never remembered seeing an open Bible.  She had never read a word of Scripture for herself.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Fay's experience studying the Word brought meaning and purpose into life for the first time.  She began to understand God's purpose for the world and for her life.  She discovered in the Word a personal God, a Father God, a friend God, a God who would dwell with her forever.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She writes, "I sobbed out my broken rebellion on D. J.'s shoulder.  We knelt in the grass and the hand of the Almighty reached down and wrapped himself around my life."  Through God's Word, Faye found hope, purpose, and meaning for her life.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depend on God's Word for meaning and purpose.</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28</a:t>
            </a:fld>
            <a:endParaRPr lang="en-US"/>
          </a:p>
        </p:txBody>
      </p:sp>
    </p:spTree>
    <p:extLst>
      <p:ext uri="{BB962C8B-B14F-4D97-AF65-F5344CB8AC3E}">
        <p14:creationId xmlns:p14="http://schemas.microsoft.com/office/powerpoint/2010/main" val="951925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D - Defense Against Satan:  Psalm 119:11.</a:t>
            </a:r>
            <a:r>
              <a:rPr lang="en-US" sz="1200" i="1" kern="1200" dirty="0" smtClean="0">
                <a:solidFill>
                  <a:schemeClr val="tx1"/>
                </a:solidFill>
                <a:effectLst/>
                <a:latin typeface="+mn-lt"/>
                <a:ea typeface="+mn-ea"/>
                <a:cs typeface="+mn-cs"/>
              </a:rPr>
              <a:t>  (Have someone read it). (NEXT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Elizabeth </a:t>
            </a:r>
            <a:r>
              <a:rPr lang="en-US" sz="1200" kern="1200" dirty="0" err="1" smtClean="0">
                <a:solidFill>
                  <a:schemeClr val="tx1"/>
                </a:solidFill>
                <a:effectLst/>
                <a:latin typeface="+mn-lt"/>
                <a:ea typeface="+mn-ea"/>
                <a:cs typeface="+mn-cs"/>
              </a:rPr>
              <a:t>Mittelstaedt</a:t>
            </a:r>
            <a:r>
              <a:rPr lang="en-US" sz="1200" kern="1200" dirty="0" smtClean="0">
                <a:solidFill>
                  <a:schemeClr val="tx1"/>
                </a:solidFill>
                <a:effectLst/>
                <a:latin typeface="+mn-lt"/>
                <a:ea typeface="+mn-ea"/>
                <a:cs typeface="+mn-cs"/>
              </a:rPr>
              <a:t> of Frankfurt knows that there is power in the Word to overcome the forces of evil that would destroy our lives.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a result of a routine dental procedure, Elizabeth suffered severe nerve and jaw damage that left her in constant pain.  But out of her pain was born a miraculous story.</a:t>
            </a:r>
          </a:p>
          <a:p>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few months after her prognosis, Elizabeth was in despair over her physical condition and her inability to have children.  One day while walking across a bridge near Frankfurt, she looked down into the water, saw the rocks, and wanted to jump.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voice said to her, "Why don't you just jump?"  She looked again at the water and thought, </a:t>
            </a:r>
            <a:r>
              <a:rPr lang="en-US" sz="1200" i="1" kern="1200" dirty="0" smtClean="0">
                <a:solidFill>
                  <a:schemeClr val="tx1"/>
                </a:solidFill>
                <a:effectLst/>
                <a:latin typeface="+mn-lt"/>
                <a:ea typeface="+mn-ea"/>
                <a:cs typeface="+mn-cs"/>
              </a:rPr>
              <a:t>This isn't deep enough to end my life.  </a:t>
            </a:r>
            <a:r>
              <a:rPr lang="en-US" sz="1200" kern="1200" dirty="0" smtClean="0">
                <a:solidFill>
                  <a:schemeClr val="tx1"/>
                </a:solidFill>
                <a:effectLst/>
                <a:latin typeface="+mn-lt"/>
                <a:ea typeface="+mn-ea"/>
                <a:cs typeface="+mn-cs"/>
              </a:rPr>
              <a:t>And the voice came back taunting her, "Don't worry.  Jump.  There is a stone. You'll hit your head.  It will put an end to your misery.  Jump."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Suddenly she realized it was Satan speaking to her, urging her to end her life.  At that moment she remembered the verse in Matthew 4 where Jesus was standing on the pinnacle of the temple and the same devil had told Him to jump.  Because Jesus had not given in to Satan, she realized she didn't have to either.</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29</a:t>
            </a:fld>
            <a:endParaRPr lang="en-US"/>
          </a:p>
        </p:txBody>
      </p:sp>
    </p:spTree>
    <p:extLst>
      <p:ext uri="{BB962C8B-B14F-4D97-AF65-F5344CB8AC3E}">
        <p14:creationId xmlns:p14="http://schemas.microsoft.com/office/powerpoint/2010/main" val="5875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Today we will take the letters of the word “depend” and use it as an acrostic to talk about some of the areas of our lives where we need to depend on the Word.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3</a:t>
            </a:fld>
            <a:endParaRPr lang="en-US"/>
          </a:p>
        </p:txBody>
      </p:sp>
    </p:spTree>
    <p:extLst>
      <p:ext uri="{BB962C8B-B14F-4D97-AF65-F5344CB8AC3E}">
        <p14:creationId xmlns:p14="http://schemas.microsoft.com/office/powerpoint/2010/main" val="3422189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lnSpc>
                <a:spcPct val="120000"/>
              </a:lnSpc>
              <a:buFontTx/>
              <a:buNone/>
              <a:defRPr/>
            </a:pPr>
            <a:r>
              <a:rPr lang="en-US" sz="1200" b="1" dirty="0" smtClean="0">
                <a:solidFill>
                  <a:srgbClr val="000000"/>
                </a:solidFill>
                <a:latin typeface="Book Antiqua" charset="0"/>
                <a:ea typeface="+mn-ea"/>
              </a:rPr>
              <a:t> </a:t>
            </a:r>
            <a:r>
              <a:rPr lang="en-US" sz="1200" b="1" i="1" dirty="0" smtClean="0">
                <a:solidFill>
                  <a:srgbClr val="996633"/>
                </a:solidFill>
                <a:latin typeface="Book Antiqua" charset="0"/>
                <a:ea typeface="+mn-ea"/>
              </a:rPr>
              <a:t>I have hidden your word in my heart </a:t>
            </a:r>
            <a:r>
              <a:rPr lang="en-US" sz="1200" b="1" dirty="0" smtClean="0">
                <a:solidFill>
                  <a:srgbClr val="000000"/>
                </a:solidFill>
                <a:latin typeface="Book Antiqua" charset="0"/>
                <a:ea typeface="+mn-ea"/>
              </a:rPr>
              <a:t>that I might not sin against you. </a:t>
            </a:r>
            <a:r>
              <a:rPr lang="en-US" i="1" dirty="0" smtClean="0">
                <a:solidFill>
                  <a:srgbClr val="000000"/>
                </a:solidFill>
                <a:latin typeface="Book Antiqua" charset="0"/>
                <a:ea typeface="+mn-ea"/>
              </a:rPr>
              <a:t>Psalm 119:11</a:t>
            </a:r>
          </a:p>
        </p:txBody>
      </p:sp>
      <p:sp>
        <p:nvSpPr>
          <p:cNvPr id="4" name="Slide Number Placeholder 3"/>
          <p:cNvSpPr>
            <a:spLocks noGrp="1"/>
          </p:cNvSpPr>
          <p:nvPr>
            <p:ph type="sldNum" sz="quarter" idx="10"/>
          </p:nvPr>
        </p:nvSpPr>
        <p:spPr/>
        <p:txBody>
          <a:bodyPr/>
          <a:lstStyle/>
          <a:p>
            <a:fld id="{C98982BE-C51D-4447-9FDC-71B0754F18A4}" type="slidenum">
              <a:rPr lang="en-US" smtClean="0"/>
              <a:t>30</a:t>
            </a:fld>
            <a:endParaRPr lang="en-US"/>
          </a:p>
        </p:txBody>
      </p:sp>
    </p:spTree>
    <p:extLst>
      <p:ext uri="{BB962C8B-B14F-4D97-AF65-F5344CB8AC3E}">
        <p14:creationId xmlns:p14="http://schemas.microsoft.com/office/powerpoint/2010/main" val="1799460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15153"/>
            <a:ext cx="2088776" cy="1566582"/>
          </a:xfrm>
        </p:spPr>
      </p:sp>
      <p:sp>
        <p:nvSpPr>
          <p:cNvPr id="3" name="Notes Placeholder 2"/>
          <p:cNvSpPr>
            <a:spLocks noGrp="1"/>
          </p:cNvSpPr>
          <p:nvPr>
            <p:ph type="body" idx="1"/>
          </p:nvPr>
        </p:nvSpPr>
        <p:spPr>
          <a:xfrm>
            <a:off x="685800" y="2302810"/>
            <a:ext cx="5486400" cy="3600450"/>
          </a:xfrm>
        </p:spPr>
        <p:txBody>
          <a:bodyPr/>
          <a:lstStyle/>
          <a:p>
            <a:r>
              <a:rPr lang="en-US" sz="1200" kern="1200" dirty="0" smtClean="0">
                <a:solidFill>
                  <a:schemeClr val="tx1"/>
                </a:solidFill>
                <a:effectLst/>
                <a:latin typeface="+mn-lt"/>
                <a:ea typeface="+mn-ea"/>
                <a:cs typeface="+mn-cs"/>
              </a:rPr>
              <a:t>Aloud she spoke, "No!  I am not going to jump.  I am going to trust God."  She began to cry then, pouring out her heart to God.  "Lord I'm so afraid of living in pain for the rest of my life.  I don't think I can handle 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Lord brought to her mind another scripture she had learned, "Take no thought for the morrow; for the morrow shall take thought for the things of itself.  Sufficient unto the day is the evil thereof."</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She thought, "The Lord says I'm not to worry about tomorrow.  He'll give me strength for one day at a time.  Today I will not be afraid.  Somehow I will make it through today."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that moment, she looked out over her town and saw the beautiful </a:t>
            </a:r>
            <a:r>
              <a:rPr lang="en-US" sz="1200" kern="1200" dirty="0" err="1" smtClean="0">
                <a:solidFill>
                  <a:schemeClr val="tx1"/>
                </a:solidFill>
                <a:effectLst/>
                <a:latin typeface="+mn-lt"/>
                <a:ea typeface="+mn-ea"/>
                <a:cs typeface="+mn-cs"/>
              </a:rPr>
              <a:t>steepled</a:t>
            </a:r>
            <a:r>
              <a:rPr lang="en-US" sz="1200" kern="1200" dirty="0" smtClean="0">
                <a:solidFill>
                  <a:schemeClr val="tx1"/>
                </a:solidFill>
                <a:effectLst/>
                <a:latin typeface="+mn-lt"/>
                <a:ea typeface="+mn-ea"/>
                <a:cs typeface="+mn-cs"/>
              </a:rPr>
              <a:t> fairytale homes with window boxes loaded with flowers and whitewashed picket fences and clean-swept sidewalks.  But behind the locked gates and stylish clothes she knew there was the pain of thousands of women caused by broken marriages, depression, guilt, and crushed hopes.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Elizabeth felt the Lord say to her, "These women feel like you do today.  They want to give up, but their pain is different—it's emotional."  Suddenly she wanted to encourage them.  That morning, standing on the bridge, she got the idea of starting a women's magazine to help women of Germany know God.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Satan comes to all of us in many disguises, discouraging us with pain, depression, discouragement and despair, or with temptations of worldly wealth, power, and fortune, or perhaps with the excitement of an extramarital affair.  He doesn't care how he gets us, as long as he does.  He knows us each well.  He knows our temperaments and our weak points.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don't know what your weak points are, but this much I do know:  you can depend on God's Word to help you overcome the evil one and anything he throws your way.</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31</a:t>
            </a:fld>
            <a:endParaRPr lang="en-US"/>
          </a:p>
        </p:txBody>
      </p:sp>
    </p:spTree>
    <p:extLst>
      <p:ext uri="{BB962C8B-B14F-4D97-AF65-F5344CB8AC3E}">
        <p14:creationId xmlns:p14="http://schemas.microsoft.com/office/powerpoint/2010/main" val="768456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Our only safety is in the Word of God and in prayer.  These are our only defenses against the evil one.</a:t>
            </a:r>
          </a:p>
          <a:p>
            <a:r>
              <a:rPr lang="en-US" sz="1200" b="1"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Can you think of some Bible women who found the Word of God dependable?</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32</a:t>
            </a:fld>
            <a:endParaRPr lang="en-US"/>
          </a:p>
        </p:txBody>
      </p:sp>
    </p:spTree>
    <p:extLst>
      <p:ext uri="{BB962C8B-B14F-4D97-AF65-F5344CB8AC3E}">
        <p14:creationId xmlns:p14="http://schemas.microsoft.com/office/powerpoint/2010/main" val="1351864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Group Work:  Assignment # 4</a:t>
            </a:r>
          </a:p>
          <a:p>
            <a:r>
              <a:rPr lang="en-US" sz="1200" kern="1200" dirty="0" smtClean="0">
                <a:solidFill>
                  <a:schemeClr val="tx1"/>
                </a:solidFill>
                <a:effectLst/>
                <a:latin typeface="+mn-lt"/>
                <a:ea typeface="+mn-ea"/>
                <a:cs typeface="+mn-cs"/>
              </a:rPr>
              <a:t> </a:t>
            </a:r>
          </a:p>
          <a:p>
            <a:r>
              <a:rPr lang="en-US" sz="1200" b="1" i="1" kern="1200" dirty="0" smtClean="0">
                <a:solidFill>
                  <a:schemeClr val="tx1"/>
                </a:solidFill>
                <a:effectLst/>
                <a:latin typeface="+mn-lt"/>
                <a:ea typeface="+mn-ea"/>
                <a:cs typeface="+mn-cs"/>
              </a:rPr>
              <a:t>Note to Presenter</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Get the group to read Genesis 21:9-20 round robin style.  Ask them to put themselves in the place of each woman and try to imagine the emotions that they experienced and the needs they had at that time in life.  Then ask them to discuss the following questions: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Sarah</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What emotions did she have?</a:t>
            </a:r>
          </a:p>
          <a:p>
            <a:r>
              <a:rPr lang="en-US" sz="1200" kern="1200" dirty="0" smtClean="0">
                <a:solidFill>
                  <a:schemeClr val="tx1"/>
                </a:solidFill>
                <a:effectLst/>
                <a:latin typeface="+mn-lt"/>
                <a:ea typeface="+mn-ea"/>
                <a:cs typeface="+mn-cs"/>
              </a:rPr>
              <a:t>2) What were her needs?</a:t>
            </a:r>
          </a:p>
          <a:p>
            <a:r>
              <a:rPr lang="en-US" sz="1200" kern="1200" dirty="0" smtClean="0">
                <a:solidFill>
                  <a:schemeClr val="tx1"/>
                </a:solidFill>
                <a:effectLst/>
                <a:latin typeface="+mn-lt"/>
                <a:ea typeface="+mn-ea"/>
                <a:cs typeface="+mn-cs"/>
              </a:rPr>
              <a:t>3) What lessons does Sarah’s experiences have for Christian women today?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Hagar</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What emotions did she have?</a:t>
            </a:r>
          </a:p>
          <a:p>
            <a:r>
              <a:rPr lang="en-US" sz="1200" kern="1200" dirty="0" smtClean="0">
                <a:solidFill>
                  <a:schemeClr val="tx1"/>
                </a:solidFill>
                <a:effectLst/>
                <a:latin typeface="+mn-lt"/>
                <a:ea typeface="+mn-ea"/>
                <a:cs typeface="+mn-cs"/>
              </a:rPr>
              <a:t>2) What were her needs?</a:t>
            </a:r>
          </a:p>
          <a:p>
            <a:r>
              <a:rPr lang="en-US" sz="1200" kern="1200" dirty="0" smtClean="0">
                <a:solidFill>
                  <a:schemeClr val="tx1"/>
                </a:solidFill>
                <a:effectLst/>
                <a:latin typeface="+mn-lt"/>
                <a:ea typeface="+mn-ea"/>
                <a:cs typeface="+mn-cs"/>
              </a:rPr>
              <a:t>3) What lessons does Hagar’s experiences have for Christian women today?</a:t>
            </a:r>
          </a:p>
          <a:p>
            <a:endParaRPr lang="en-US" dirty="0"/>
          </a:p>
        </p:txBody>
      </p:sp>
      <p:sp>
        <p:nvSpPr>
          <p:cNvPr id="4" name="Slide Number Placeholder 3"/>
          <p:cNvSpPr>
            <a:spLocks noGrp="1"/>
          </p:cNvSpPr>
          <p:nvPr>
            <p:ph type="sldNum" sz="quarter" idx="10"/>
          </p:nvPr>
        </p:nvSpPr>
        <p:spPr/>
        <p:txBody>
          <a:bodyPr/>
          <a:lstStyle/>
          <a:p>
            <a:fld id="{03050EC1-C1C0-3A47-82E9-F2E90AB6B1F6}" type="slidenum">
              <a:rPr lang="en-US" smtClean="0"/>
              <a:t>33</a:t>
            </a:fld>
            <a:endParaRPr lang="en-US"/>
          </a:p>
        </p:txBody>
      </p:sp>
    </p:spTree>
    <p:extLst>
      <p:ext uri="{BB962C8B-B14F-4D97-AF65-F5344CB8AC3E}">
        <p14:creationId xmlns:p14="http://schemas.microsoft.com/office/powerpoint/2010/main" val="985186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Sarah</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 What emotions did she have?</a:t>
            </a:r>
          </a:p>
          <a:p>
            <a:r>
              <a:rPr lang="en-US" sz="1200" kern="1200" dirty="0" smtClean="0">
                <a:solidFill>
                  <a:schemeClr val="tx1"/>
                </a:solidFill>
                <a:effectLst/>
                <a:latin typeface="+mn-lt"/>
                <a:ea typeface="+mn-ea"/>
                <a:cs typeface="+mn-cs"/>
              </a:rPr>
              <a:t>2) What were her needs?</a:t>
            </a:r>
          </a:p>
          <a:p>
            <a:r>
              <a:rPr lang="en-US" sz="1200" kern="1200" dirty="0" smtClean="0">
                <a:solidFill>
                  <a:schemeClr val="tx1"/>
                </a:solidFill>
                <a:effectLst/>
                <a:latin typeface="+mn-lt"/>
                <a:ea typeface="+mn-ea"/>
                <a:cs typeface="+mn-cs"/>
              </a:rPr>
              <a:t>3) What lessons does Sarah’s experiences have for Christian women today?</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Hagar</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1) What emotions did she have?</a:t>
            </a:r>
          </a:p>
          <a:p>
            <a:r>
              <a:rPr lang="en-US" sz="1200" kern="1200" dirty="0" smtClean="0">
                <a:solidFill>
                  <a:schemeClr val="tx1"/>
                </a:solidFill>
                <a:effectLst/>
                <a:latin typeface="+mn-lt"/>
                <a:ea typeface="+mn-ea"/>
                <a:cs typeface="+mn-cs"/>
              </a:rPr>
              <a:t>2) What were her needs?</a:t>
            </a:r>
          </a:p>
          <a:p>
            <a:r>
              <a:rPr lang="en-US" sz="1200" kern="1200" dirty="0" smtClean="0">
                <a:solidFill>
                  <a:schemeClr val="tx1"/>
                </a:solidFill>
                <a:effectLst/>
                <a:latin typeface="+mn-lt"/>
                <a:ea typeface="+mn-ea"/>
                <a:cs typeface="+mn-cs"/>
              </a:rPr>
              <a:t>3) What lessons does Hagar’s experiences have for Christian women today?</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34</a:t>
            </a:fld>
            <a:endParaRPr lang="en-US"/>
          </a:p>
        </p:txBody>
      </p:sp>
    </p:spTree>
    <p:extLst>
      <p:ext uri="{BB962C8B-B14F-4D97-AF65-F5344CB8AC3E}">
        <p14:creationId xmlns:p14="http://schemas.microsoft.com/office/powerpoint/2010/main" val="1036537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Four Biblical principles for Christian Women Today.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35</a:t>
            </a:fld>
            <a:endParaRPr lang="en-US"/>
          </a:p>
        </p:txBody>
      </p:sp>
    </p:spTree>
    <p:extLst>
      <p:ext uri="{BB962C8B-B14F-4D97-AF65-F5344CB8AC3E}">
        <p14:creationId xmlns:p14="http://schemas.microsoft.com/office/powerpoint/2010/main" val="1313750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1. God understands our feelings, our hopes, our fears, and all our needs.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encourages me.  Jesus notices our tears of loneliness when we have been rejected.  He understands our fears when we don't know where the rent for next month is coming from.  He understands the fierce temptations Satan sends our way.  He knows our weaknesses, our struggles, our problems, and our perplexities.</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36</a:t>
            </a:fld>
            <a:endParaRPr lang="en-US"/>
          </a:p>
        </p:txBody>
      </p:sp>
    </p:spTree>
    <p:extLst>
      <p:ext uri="{BB962C8B-B14F-4D97-AF65-F5344CB8AC3E}">
        <p14:creationId xmlns:p14="http://schemas.microsoft.com/office/powerpoint/2010/main" val="467960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 heart of love is touched by our sorrows and even by our utterances of them. Nothing that in any way concerns our peace is too small for him to notice.  There is no chapter of our experience too dark for Him to read.  No calamity can befall the least of His children, no anxiety harass the soul, no joy cheer, no sincere prayer escape the lips of which our heavenly father is unobservant, or in which He takes no immediate interest." (Steps to Christ, p. 100).</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37</a:t>
            </a:fld>
            <a:endParaRPr lang="en-US"/>
          </a:p>
        </p:txBody>
      </p:sp>
    </p:spTree>
    <p:extLst>
      <p:ext uri="{BB962C8B-B14F-4D97-AF65-F5344CB8AC3E}">
        <p14:creationId xmlns:p14="http://schemas.microsoft.com/office/powerpoint/2010/main" val="76001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2. God wants to meet all our needs: physical, mental, emotional, social, and spiritual.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 is able to do abundantly above all that we ask or think.  He can give a child to a woman in her old age and he can provide water in the desert.  He can care for the needs of the single woman such as Hagar or the married woman such as Sarah.</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38</a:t>
            </a:fld>
            <a:endParaRPr lang="en-US"/>
          </a:p>
        </p:txBody>
      </p:sp>
    </p:spTree>
    <p:extLst>
      <p:ext uri="{BB962C8B-B14F-4D97-AF65-F5344CB8AC3E}">
        <p14:creationId xmlns:p14="http://schemas.microsoft.com/office/powerpoint/2010/main" val="1193344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3. God's Word is dependable.  He will do what He says He will do.  His promises are sure.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39</a:t>
            </a:fld>
            <a:endParaRPr lang="en-US"/>
          </a:p>
        </p:txBody>
      </p:sp>
    </p:spTree>
    <p:extLst>
      <p:ext uri="{BB962C8B-B14F-4D97-AF65-F5344CB8AC3E}">
        <p14:creationId xmlns:p14="http://schemas.microsoft.com/office/powerpoint/2010/main" val="121247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D - Direction:  Psalm 119:105</a:t>
            </a:r>
            <a:r>
              <a:rPr lang="en-US" sz="1200" i="1" kern="1200" dirty="0" smtClean="0">
                <a:solidFill>
                  <a:schemeClr val="tx1"/>
                </a:solidFill>
                <a:effectLst/>
                <a:latin typeface="+mn-lt"/>
                <a:ea typeface="+mn-ea"/>
                <a:cs typeface="+mn-cs"/>
              </a:rPr>
              <a:t>  (Have someone read it). (NEXT SLIDE)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 me share a time when I depended on the Word for direction in my life.</a:t>
            </a:r>
            <a:r>
              <a:rPr lang="en-US" sz="1200" i="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(Tell a story of your own, or share the following experience).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happened when Ron and Dorothy Watts were missionaries in India.  They had come home for three months to visit relatives and try to find a baby to adopt.  It was now mid-August and they were scheduled to go back the first week of September.  Ron was filling speaking appointments in California while Dorothy visited her mother in Ohio.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Ron phoned one evening to tell Dorothy that newborn twin boys were available for adoption.  They could have them, but they would have to take up residence in California for one year to complete the adoption proceedings.  Ron asked her to join him in prayer for one day to find out God's will for them in this matter.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Dorothy prayed long that night, but no answer came.  She prayed again the next morning, but there was no answer.</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4</a:t>
            </a:fld>
            <a:endParaRPr lang="en-US"/>
          </a:p>
        </p:txBody>
      </p:sp>
    </p:spTree>
    <p:extLst>
      <p:ext uri="{BB962C8B-B14F-4D97-AF65-F5344CB8AC3E}">
        <p14:creationId xmlns:p14="http://schemas.microsoft.com/office/powerpoint/2010/main" val="13723970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Sarah laughed when she was told she would have a son in her old age.  It was impossible.  But with God all things are possible.  He has a thousand ways to supply our needs of which we know nothing.  When He says He will do something, He will.  We can trust His Word. </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40</a:t>
            </a:fld>
            <a:endParaRPr lang="en-US"/>
          </a:p>
        </p:txBody>
      </p:sp>
    </p:spTree>
    <p:extLst>
      <p:ext uri="{BB962C8B-B14F-4D97-AF65-F5344CB8AC3E}">
        <p14:creationId xmlns:p14="http://schemas.microsoft.com/office/powerpoint/2010/main" val="1938475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4. Contact with God transforms: our lives, our outlook, our future, our circumstances, and our emotions.</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41</a:t>
            </a:fld>
            <a:endParaRPr lang="en-US"/>
          </a:p>
        </p:txBody>
      </p:sp>
    </p:spTree>
    <p:extLst>
      <p:ext uri="{BB962C8B-B14F-4D97-AF65-F5344CB8AC3E}">
        <p14:creationId xmlns:p14="http://schemas.microsoft.com/office/powerpoint/2010/main" val="8599550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Did you notice how things changed for Sarah and Hagar when they made contact with God?  It is always true, when we meet the Living Word in His Written Word.</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42</a:t>
            </a:fld>
            <a:endParaRPr lang="en-US"/>
          </a:p>
        </p:txBody>
      </p:sp>
    </p:spTree>
    <p:extLst>
      <p:ext uri="{BB962C8B-B14F-4D97-AF65-F5344CB8AC3E}">
        <p14:creationId xmlns:p14="http://schemas.microsoft.com/office/powerpoint/2010/main" val="18591455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Bianca </a:t>
            </a:r>
            <a:r>
              <a:rPr lang="en-US" sz="1200" kern="1200" dirty="0" err="1" smtClean="0">
                <a:solidFill>
                  <a:schemeClr val="tx1"/>
                </a:solidFill>
                <a:effectLst/>
                <a:latin typeface="+mn-lt"/>
                <a:ea typeface="+mn-ea"/>
                <a:cs typeface="+mn-cs"/>
              </a:rPr>
              <a:t>Rothchild</a:t>
            </a:r>
            <a:r>
              <a:rPr lang="en-US" sz="1200" kern="1200" dirty="0" smtClean="0">
                <a:solidFill>
                  <a:schemeClr val="tx1"/>
                </a:solidFill>
                <a:effectLst/>
                <a:latin typeface="+mn-lt"/>
                <a:ea typeface="+mn-ea"/>
                <a:cs typeface="+mn-cs"/>
              </a:rPr>
              <a:t> had every reason to be bitter.  In 1939, just before her sixteenth birthday, war broke out in Poland.  Six years later, she was the only one left alive from her extended family of 43.  All had died in concentration camps.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Bianca suffered much at the hands of her captors: broken ribs, a broken wrist, a mangled leg, and a back damaged when a guard stomped on her with his heavy boots.  Today she still wears a brace from that beating.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the soldier stomped on her, Bianca ran outside during an air raid, looked up at the sky, and cried out, "Oh, God, please let a bomb fall on this camp to put me out of my misery."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she survived the injuries, she began to wonder what purpose God had for her life.  Back inside the barracks, she opened a book and read, "We have a right to the joy of giving so others may receive.  We can give material things, and we can give moral support.  We can give a friendly ear, and best of all, we can give love."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Bianca realized she had two choices.  She could spend the rest of her life feeling sorry for herself, harboring a spirit of hate and bitterness, or she could choose the way of love and kindness, looking away from herself to the needs of others.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That night she made contact with the Living Word.  "Dear God," she prayed.  "Help me through this terrible ordeal, and I vow to give myself in a true and loving spirit."</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98982BE-C51D-4447-9FDC-71B0754F18A4}" type="slidenum">
              <a:rPr lang="en-US" smtClean="0"/>
              <a:t>43</a:t>
            </a:fld>
            <a:endParaRPr lang="en-US"/>
          </a:p>
        </p:txBody>
      </p:sp>
    </p:spTree>
    <p:extLst>
      <p:ext uri="{BB962C8B-B14F-4D97-AF65-F5344CB8AC3E}">
        <p14:creationId xmlns:p14="http://schemas.microsoft.com/office/powerpoint/2010/main" val="248098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0647" y="581585"/>
            <a:ext cx="5957047" cy="3600450"/>
          </a:xfrm>
        </p:spPr>
        <p:txBody>
          <a:bodyPr/>
          <a:lstStyle/>
          <a:p>
            <a:r>
              <a:rPr lang="en-US" sz="1100" kern="1200" dirty="0" smtClean="0">
                <a:solidFill>
                  <a:schemeClr val="tx1"/>
                </a:solidFill>
                <a:effectLst/>
                <a:latin typeface="+mn-lt"/>
                <a:ea typeface="+mn-ea"/>
                <a:cs typeface="+mn-cs"/>
              </a:rPr>
              <a:t>After the war, she immigrated to the U.S. where she ended up living in a condo.  It was there she found a special way to love.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Most of the residents are elderly and often need a little bit of sunshine.  Whenever anyone is in the hospital or laid up at home, Bianca sends a cheery get-well card.  Each one she signs, "The Sunshine Lady."  Over the years dozens of people have received a card from this woman with the sunny temperament.</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A neighbor commented, "There's something wrong with her back, but it never seems to have any effect on her happy disposition."</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They don't know about her battle with bitterness and despair that night in the concentration camp.  They only see the results of her contact with God, the results of her dependence on the Word.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Christina spent the night with Auntie.  They spent the evening doing their favorite things.  But like most five-year-olds, when it was time for bed she manufactured many reasons to prolong the inevitable.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She had a bath, listened to a story, had a drink, and got up to go to the potty.  Next she announced that she was afraid of the dark.  So Auntie scurried around to find a night-light.</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"Now you can go to sleep," Auntie said, and left the room to attend to other chores.  Soon she heard Christina's voice calling her again.  "I'm still scared," she said.  "Can't you come to bed with me?"</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"I can't come to bed now,” Auntie said.  "There's too much to do.  Anyway, you shouldn't be afraid.  We prayed and asked Jesus to send the angels to look after you.  Jesus is taking good care of you."</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Imagine Auntie's shock and dismay when Christina retorted, "</a:t>
            </a:r>
            <a:r>
              <a:rPr lang="en-US" sz="1100" kern="1200" dirty="0" err="1" smtClean="0">
                <a:solidFill>
                  <a:schemeClr val="tx1"/>
                </a:solidFill>
                <a:effectLst/>
                <a:latin typeface="+mn-lt"/>
                <a:ea typeface="+mn-ea"/>
                <a:cs typeface="+mn-cs"/>
              </a:rPr>
              <a:t>Hmmph</a:t>
            </a:r>
            <a:r>
              <a:rPr lang="en-US" sz="1100" kern="1200" dirty="0" smtClean="0">
                <a:solidFill>
                  <a:schemeClr val="tx1"/>
                </a:solidFill>
                <a:effectLst/>
                <a:latin typeface="+mn-lt"/>
                <a:ea typeface="+mn-ea"/>
                <a:cs typeface="+mn-cs"/>
              </a:rPr>
              <a:t>!  Jesus can't even take care of Himself!"</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"What do you mean by that?"  Auntie asked.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r>
            <a:br>
              <a:rPr lang="en-US" sz="1100" kern="1200" dirty="0" smtClean="0">
                <a:solidFill>
                  <a:schemeClr val="tx1"/>
                </a:solidFill>
                <a:effectLst/>
                <a:latin typeface="+mn-lt"/>
                <a:ea typeface="+mn-ea"/>
                <a:cs typeface="+mn-cs"/>
              </a:rPr>
            </a:br>
            <a:r>
              <a:rPr lang="en-US" sz="1100" kern="1200" dirty="0" smtClean="0">
                <a:solidFill>
                  <a:schemeClr val="tx1"/>
                </a:solidFill>
                <a:effectLst/>
                <a:latin typeface="+mn-lt"/>
                <a:ea typeface="+mn-ea"/>
                <a:cs typeface="+mn-cs"/>
              </a:rPr>
              <a:t>"Well, He's just a little baby,” Christina explained.</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"No, He's not!"  Auntie exclaimed.</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"Yes, He is,” Christina insisted.  "My teacher said so and that He was wrapped in swaddling clothes and lying in a manger."</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Auntie quickly assured her that although Jesus was once a baby a long time ago, He is now all grown up, big and strong, and truly able to take care of her.</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Christina smiled as the truth dawned on her.  "I'm, glad He's big enough," she said.</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Ah, yes, Christina, I, too, am glad He's big enough. That which God has promised in His Word, He is big enough to do!  You can depend on the Word!</a:t>
            </a:r>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C98982BE-C51D-4447-9FDC-71B0754F18A4}" type="slidenum">
              <a:rPr lang="en-US" smtClean="0"/>
              <a:t>44</a:t>
            </a:fld>
            <a:endParaRPr lang="en-US"/>
          </a:p>
        </p:txBody>
      </p:sp>
    </p:spTree>
    <p:extLst>
      <p:ext uri="{BB962C8B-B14F-4D97-AF65-F5344CB8AC3E}">
        <p14:creationId xmlns:p14="http://schemas.microsoft.com/office/powerpoint/2010/main" val="1109586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FOUR BIBLICAL PRINCIPLES FOR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TODAY’S CHRISTIAN WOMEN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45</a:t>
            </a:fld>
            <a:endParaRPr lang="en-US"/>
          </a:p>
        </p:txBody>
      </p:sp>
    </p:spTree>
    <p:extLst>
      <p:ext uri="{BB962C8B-B14F-4D97-AF65-F5344CB8AC3E}">
        <p14:creationId xmlns:p14="http://schemas.microsoft.com/office/powerpoint/2010/main" val="2044886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49623"/>
            <a:ext cx="1837765" cy="1378324"/>
          </a:xfrm>
        </p:spPr>
      </p:sp>
      <p:sp>
        <p:nvSpPr>
          <p:cNvPr id="3" name="Notes Placeholder 2"/>
          <p:cNvSpPr>
            <a:spLocks noGrp="1"/>
          </p:cNvSpPr>
          <p:nvPr>
            <p:ph type="body" idx="1"/>
          </p:nvPr>
        </p:nvSpPr>
        <p:spPr>
          <a:xfrm>
            <a:off x="685800" y="1845609"/>
            <a:ext cx="5486400" cy="3600450"/>
          </a:xfrm>
        </p:spPr>
        <p:txBody>
          <a:bodyPr/>
          <a:lstStyle/>
          <a:p>
            <a:r>
              <a:rPr lang="en-US" sz="1200" b="1" kern="1200" dirty="0" smtClean="0">
                <a:solidFill>
                  <a:schemeClr val="tx1"/>
                </a:solidFill>
                <a:effectLst/>
                <a:latin typeface="+mn-lt"/>
                <a:ea typeface="+mn-ea"/>
                <a:cs typeface="+mn-cs"/>
              </a:rPr>
              <a:t>FOUR BIBLICAL PRINCIPLES FOR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TODAY’S CHRISTIAN WOMEN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a:t>
            </a:r>
            <a:r>
              <a:rPr lang="en-US" sz="1200"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God understands our feelings, our hopes, our fears, and all our needs.  (Hebrews 4:15)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“His heart of love is touched by our sorrows and even by our utterances of them.  Nothing that in any way concerns our peace is too small for Him to notice.  There is no chapter of our experience too dark for Him to read.  No calamity can befall the least of His children, no anxiety harass the soul, no joy cheer, no sincere prayer escape the lips, of which our heavenly Father is unobservant, or in which He takes no immediate interest.”  </a:t>
            </a:r>
            <a:r>
              <a:rPr lang="en-US" sz="1200" i="1" kern="1200" dirty="0" smtClean="0">
                <a:solidFill>
                  <a:schemeClr val="tx1"/>
                </a:solidFill>
                <a:effectLst/>
                <a:latin typeface="+mn-lt"/>
                <a:ea typeface="+mn-ea"/>
                <a:cs typeface="+mn-cs"/>
              </a:rPr>
              <a:t>Steps to Christ</a:t>
            </a:r>
            <a:r>
              <a:rPr lang="en-US" sz="1200" kern="1200" dirty="0" smtClean="0">
                <a:solidFill>
                  <a:schemeClr val="tx1"/>
                </a:solidFill>
                <a:effectLst/>
                <a:latin typeface="+mn-lt"/>
                <a:ea typeface="+mn-ea"/>
                <a:cs typeface="+mn-cs"/>
              </a:rPr>
              <a:t>, p. 100.</a:t>
            </a:r>
          </a:p>
          <a:p>
            <a:r>
              <a:rPr lang="en-US" sz="1200" kern="1200" dirty="0" smtClean="0">
                <a:solidFill>
                  <a:schemeClr val="tx1"/>
                </a:solidFill>
                <a:effectLst/>
                <a:latin typeface="+mn-lt"/>
                <a:ea typeface="+mn-ea"/>
                <a:cs typeface="+mn-cs"/>
              </a:rPr>
              <a:t> 2.</a:t>
            </a:r>
            <a:r>
              <a:rPr lang="en-US" sz="1200"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God wants to meet all our needs: physical, mental, emotional, social, and spiritual.  (Phil. 4:19)</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 bids them seek first the kingdom of God and His righteousness, and His promise is that all things needful to them for this life shall be added.  Worry is blind, and cannot discern the future; but Jesus sees the end from the beginning.  In every difficulty He has His way prepared to bring relief.  Our heavenly Father has a thousand ways to provide for us, of which we know nothing.” </a:t>
            </a:r>
            <a:r>
              <a:rPr lang="en-US" sz="1200" i="1" kern="1200" dirty="0" smtClean="0">
                <a:solidFill>
                  <a:schemeClr val="tx1"/>
                </a:solidFill>
                <a:effectLst/>
                <a:latin typeface="+mn-lt"/>
                <a:ea typeface="+mn-ea"/>
                <a:cs typeface="+mn-cs"/>
              </a:rPr>
              <a:t>The Desire of Ages</a:t>
            </a:r>
            <a:r>
              <a:rPr lang="en-US" sz="1200" kern="1200" dirty="0" smtClean="0">
                <a:solidFill>
                  <a:schemeClr val="tx1"/>
                </a:solidFill>
                <a:effectLst/>
                <a:latin typeface="+mn-lt"/>
                <a:ea typeface="+mn-ea"/>
                <a:cs typeface="+mn-cs"/>
              </a:rPr>
              <a:t>, p. 330.</a:t>
            </a:r>
          </a:p>
          <a:p>
            <a:endParaRPr lang="en-US" sz="120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3.</a:t>
            </a:r>
            <a:r>
              <a:rPr lang="en-US" sz="1200" b="0" i="0"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God’s Word is dependable.  He will do what He says He will do.  His promises are sure.  (Numbers 23:19)</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assurance is broad and unlimited, and He is faithful who has promised.  When we do not receive the very things we ask for, at the time we ask, we are still to believe that the Lord hears and that He will answer our prayers.....When our prayers seem not to be answered, we are to cling to the promise; for the time of answering will surely come, and we shall receive the blessing we need most.  But to claim that prayer will always be answered in the very way and for the particular things that we desire, is presumption.  God is too wise to err, and too good to withhold any good thing from them that walk uprightly.  Then do no fear to trust Him, even though you do not see the immediate answer to your prayers.  Rely upon His sure promise, ‘Ask and it shall be given you.’” </a:t>
            </a:r>
            <a:r>
              <a:rPr lang="en-US" sz="1200" i="1" kern="1200" dirty="0" smtClean="0">
                <a:solidFill>
                  <a:schemeClr val="tx1"/>
                </a:solidFill>
                <a:effectLst/>
                <a:latin typeface="+mn-lt"/>
                <a:ea typeface="+mn-ea"/>
                <a:cs typeface="+mn-cs"/>
              </a:rPr>
              <a:t>Steps to Christ</a:t>
            </a:r>
            <a:r>
              <a:rPr lang="en-US" sz="1200" kern="1200" dirty="0" smtClean="0">
                <a:solidFill>
                  <a:schemeClr val="tx1"/>
                </a:solidFill>
                <a:effectLst/>
                <a:latin typeface="+mn-lt"/>
                <a:ea typeface="+mn-ea"/>
                <a:cs typeface="+mn-cs"/>
              </a:rPr>
              <a:t>, p. 96.</a:t>
            </a:r>
          </a:p>
          <a:p>
            <a:r>
              <a:rPr lang="en-US" sz="1200" kern="1200" dirty="0" smtClean="0">
                <a:solidFill>
                  <a:schemeClr val="tx1"/>
                </a:solidFill>
                <a:effectLst/>
                <a:latin typeface="+mn-lt"/>
                <a:ea typeface="+mn-ea"/>
                <a:cs typeface="+mn-cs"/>
              </a:rPr>
              <a:t> </a:t>
            </a:r>
          </a:p>
          <a:p>
            <a:pPr lvl="0"/>
            <a:r>
              <a:rPr lang="en-US" sz="1200" b="1" i="1" kern="1200" dirty="0" smtClean="0">
                <a:solidFill>
                  <a:schemeClr val="tx1"/>
                </a:solidFill>
                <a:effectLst/>
                <a:latin typeface="+mn-lt"/>
                <a:ea typeface="+mn-ea"/>
                <a:cs typeface="+mn-cs"/>
              </a:rPr>
              <a:t>4. Contact with God transforms: our lives, our outlook, our future, our circumstances, and our emotions.  (Is. 61:3)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indent="0" eaLnBrk="1" hangingPunct="1">
              <a:buFont typeface="+mj-lt"/>
              <a:buNone/>
            </a:pPr>
            <a:endParaRPr lang="en-US" altLang="pt-BR" sz="1100" dirty="0" smtClean="0">
              <a:solidFill>
                <a:schemeClr val="tx2"/>
              </a:solidFill>
              <a:latin typeface="Book Antiqua" panose="02040602050305030304" pitchFamily="18" charset="0"/>
            </a:endParaRPr>
          </a:p>
        </p:txBody>
      </p:sp>
      <p:sp>
        <p:nvSpPr>
          <p:cNvPr id="4" name="Slide Number Placeholder 3"/>
          <p:cNvSpPr>
            <a:spLocks noGrp="1"/>
          </p:cNvSpPr>
          <p:nvPr>
            <p:ph type="sldNum" sz="quarter" idx="10"/>
          </p:nvPr>
        </p:nvSpPr>
        <p:spPr/>
        <p:txBody>
          <a:bodyPr/>
          <a:lstStyle/>
          <a:p>
            <a:fld id="{C98982BE-C51D-4447-9FDC-71B0754F18A4}" type="slidenum">
              <a:rPr lang="en-US" smtClean="0"/>
              <a:t>46</a:t>
            </a:fld>
            <a:endParaRPr lang="en-US" dirty="0"/>
          </a:p>
        </p:txBody>
      </p:sp>
    </p:spTree>
    <p:extLst>
      <p:ext uri="{BB962C8B-B14F-4D97-AF65-F5344CB8AC3E}">
        <p14:creationId xmlns:p14="http://schemas.microsoft.com/office/powerpoint/2010/main" val="42558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lnSpc>
                <a:spcPct val="120000"/>
              </a:lnSpc>
              <a:buFontTx/>
              <a:buNone/>
              <a:defRPr/>
            </a:pPr>
            <a:r>
              <a:rPr lang="en-US" sz="1200" b="1" dirty="0" smtClean="0">
                <a:solidFill>
                  <a:srgbClr val="000000"/>
                </a:solidFill>
                <a:latin typeface="Palatino Linotype"/>
                <a:ea typeface="+mn-ea"/>
                <a:cs typeface="Palatino Linotype"/>
              </a:rPr>
              <a:t>Your </a:t>
            </a:r>
            <a:r>
              <a:rPr lang="en-US" sz="1200" b="1" i="1" dirty="0" smtClean="0">
                <a:solidFill>
                  <a:srgbClr val="996633"/>
                </a:solidFill>
                <a:latin typeface="Palatino Linotype"/>
                <a:ea typeface="+mn-ea"/>
                <a:cs typeface="Palatino Linotype"/>
              </a:rPr>
              <a:t>word</a:t>
            </a:r>
            <a:r>
              <a:rPr lang="en-US" sz="1200" b="1" dirty="0" smtClean="0">
                <a:solidFill>
                  <a:srgbClr val="996600"/>
                </a:solidFill>
                <a:latin typeface="Palatino Linotype"/>
                <a:ea typeface="+mn-ea"/>
                <a:cs typeface="Palatino Linotype"/>
              </a:rPr>
              <a:t> </a:t>
            </a:r>
            <a:r>
              <a:rPr lang="en-US" sz="1200" b="1" dirty="0" smtClean="0">
                <a:solidFill>
                  <a:srgbClr val="000000"/>
                </a:solidFill>
                <a:latin typeface="Palatino Linotype"/>
                <a:ea typeface="+mn-ea"/>
                <a:cs typeface="Palatino Linotype"/>
              </a:rPr>
              <a:t>is a </a:t>
            </a:r>
            <a:r>
              <a:rPr lang="en-US" sz="1200" b="1" i="1" dirty="0" smtClean="0">
                <a:solidFill>
                  <a:srgbClr val="996633"/>
                </a:solidFill>
                <a:latin typeface="Palatino Linotype"/>
                <a:ea typeface="+mn-ea"/>
                <a:cs typeface="Palatino Linotype"/>
              </a:rPr>
              <a:t>lamp</a:t>
            </a:r>
            <a:r>
              <a:rPr lang="en-US" sz="1200" b="1" dirty="0" smtClean="0">
                <a:solidFill>
                  <a:srgbClr val="996633"/>
                </a:solidFill>
                <a:latin typeface="Palatino Linotype"/>
                <a:ea typeface="+mn-ea"/>
                <a:cs typeface="Palatino Linotype"/>
              </a:rPr>
              <a:t> </a:t>
            </a:r>
            <a:r>
              <a:rPr lang="en-US" sz="1200" b="1" dirty="0" smtClean="0">
                <a:solidFill>
                  <a:srgbClr val="000000"/>
                </a:solidFill>
                <a:latin typeface="Palatino Linotype"/>
                <a:ea typeface="+mn-ea"/>
                <a:cs typeface="Palatino Linotype"/>
              </a:rPr>
              <a:t>to my </a:t>
            </a:r>
            <a:r>
              <a:rPr lang="en-US" sz="1200" b="1" i="1" dirty="0" smtClean="0">
                <a:solidFill>
                  <a:srgbClr val="996633"/>
                </a:solidFill>
                <a:latin typeface="Palatino Linotype"/>
                <a:ea typeface="+mn-ea"/>
                <a:cs typeface="Palatino Linotype"/>
              </a:rPr>
              <a:t>feet</a:t>
            </a:r>
            <a:r>
              <a:rPr lang="en-US" sz="1200" b="1" dirty="0" smtClean="0">
                <a:solidFill>
                  <a:srgbClr val="000000"/>
                </a:solidFill>
                <a:latin typeface="Palatino Linotype"/>
                <a:ea typeface="+mn-ea"/>
                <a:cs typeface="Palatino Linotype"/>
              </a:rPr>
              <a:t>  and a </a:t>
            </a:r>
            <a:r>
              <a:rPr lang="en-US" sz="1200" b="1" i="1" dirty="0" smtClean="0">
                <a:solidFill>
                  <a:srgbClr val="996633"/>
                </a:solidFill>
                <a:latin typeface="Palatino Linotype"/>
                <a:ea typeface="+mn-ea"/>
                <a:cs typeface="Palatino Linotype"/>
              </a:rPr>
              <a:t>light</a:t>
            </a:r>
            <a:r>
              <a:rPr lang="en-US" sz="1200" b="1" dirty="0" smtClean="0">
                <a:solidFill>
                  <a:srgbClr val="996600"/>
                </a:solidFill>
                <a:latin typeface="Palatino Linotype"/>
                <a:ea typeface="+mn-ea"/>
                <a:cs typeface="Palatino Linotype"/>
              </a:rPr>
              <a:t> </a:t>
            </a:r>
            <a:r>
              <a:rPr lang="en-US" sz="1200" b="1" dirty="0" smtClean="0">
                <a:solidFill>
                  <a:srgbClr val="000000"/>
                </a:solidFill>
                <a:latin typeface="Palatino Linotype"/>
                <a:ea typeface="+mn-ea"/>
                <a:cs typeface="Palatino Linotype"/>
              </a:rPr>
              <a:t>for my </a:t>
            </a:r>
            <a:r>
              <a:rPr lang="en-US" sz="1200" b="1" i="1" dirty="0" smtClean="0">
                <a:solidFill>
                  <a:srgbClr val="996633"/>
                </a:solidFill>
                <a:latin typeface="Palatino Linotype"/>
                <a:ea typeface="+mn-ea"/>
                <a:cs typeface="Palatino Linotype"/>
              </a:rPr>
              <a:t>path.</a:t>
            </a:r>
            <a:r>
              <a:rPr lang="en-US" sz="1200" b="1" dirty="0" smtClean="0">
                <a:solidFill>
                  <a:srgbClr val="996633"/>
                </a:solidFill>
                <a:latin typeface="Palatino Linotype"/>
                <a:ea typeface="+mn-ea"/>
                <a:cs typeface="Palatino Linotype"/>
              </a:rPr>
              <a:t> </a:t>
            </a:r>
          </a:p>
          <a:p>
            <a:pPr algn="l" eaLnBrk="1" hangingPunct="1">
              <a:lnSpc>
                <a:spcPct val="120000"/>
              </a:lnSpc>
              <a:buFontTx/>
              <a:buNone/>
              <a:defRPr/>
            </a:pPr>
            <a:r>
              <a:rPr lang="en-US" sz="900" dirty="0" smtClean="0">
                <a:solidFill>
                  <a:srgbClr val="000000"/>
                </a:solidFill>
                <a:latin typeface="Palatino Linotype"/>
                <a:ea typeface="+mn-ea"/>
                <a:cs typeface="Palatino Linotype"/>
              </a:rPr>
              <a:t>Psalm 119:105 (NIV)</a:t>
            </a:r>
          </a:p>
        </p:txBody>
      </p:sp>
      <p:sp>
        <p:nvSpPr>
          <p:cNvPr id="4" name="Slide Number Placeholder 3"/>
          <p:cNvSpPr>
            <a:spLocks noGrp="1"/>
          </p:cNvSpPr>
          <p:nvPr>
            <p:ph type="sldNum" sz="quarter" idx="10"/>
          </p:nvPr>
        </p:nvSpPr>
        <p:spPr/>
        <p:txBody>
          <a:bodyPr/>
          <a:lstStyle/>
          <a:p>
            <a:fld id="{C98982BE-C51D-4447-9FDC-71B0754F18A4}" type="slidenum">
              <a:rPr lang="en-US" smtClean="0"/>
              <a:t>5</a:t>
            </a:fld>
            <a:endParaRPr lang="en-US"/>
          </a:p>
        </p:txBody>
      </p:sp>
    </p:spTree>
    <p:extLst>
      <p:ext uri="{BB962C8B-B14F-4D97-AF65-F5344CB8AC3E}">
        <p14:creationId xmlns:p14="http://schemas.microsoft.com/office/powerpoint/2010/main" val="484906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the mailman came with several books that she had ordered on the ABC's of Bible Prayer by Glenn Coon.  She opened them and discovered how to claim the promises and know for sure her prayer was answered.  It was as easy as ABC.</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6</a:t>
            </a:fld>
            <a:endParaRPr lang="en-US"/>
          </a:p>
        </p:txBody>
      </p:sp>
    </p:spTree>
    <p:extLst>
      <p:ext uri="{BB962C8B-B14F-4D97-AF65-F5344CB8AC3E}">
        <p14:creationId xmlns:p14="http://schemas.microsoft.com/office/powerpoint/2010/main" val="718776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 - ASK</a:t>
            </a:r>
            <a:r>
              <a:rPr lang="en-US" sz="1200" kern="1200" dirty="0" smtClean="0">
                <a:solidFill>
                  <a:schemeClr val="tx1"/>
                </a:solidFill>
                <a:effectLst/>
                <a:latin typeface="+mn-lt"/>
                <a:ea typeface="+mn-ea"/>
                <a:cs typeface="+mn-cs"/>
              </a:rPr>
              <a:t>.  "Ask and it shall be given you, seek and ye shall find, knock and it shall be opened unto you."  Ask for something God has already promised to give you.  Find one of the 3,573 promises of Scripture, one that promises something you need.</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7</a:t>
            </a:fld>
            <a:endParaRPr lang="en-US"/>
          </a:p>
        </p:txBody>
      </p:sp>
    </p:spTree>
    <p:extLst>
      <p:ext uri="{BB962C8B-B14F-4D97-AF65-F5344CB8AC3E}">
        <p14:creationId xmlns:p14="http://schemas.microsoft.com/office/powerpoint/2010/main" val="1582454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 - BELIEVE</a:t>
            </a:r>
            <a:r>
              <a:rPr lang="en-US" sz="1200" kern="1200" dirty="0" smtClean="0">
                <a:solidFill>
                  <a:schemeClr val="tx1"/>
                </a:solidFill>
                <a:effectLst/>
                <a:latin typeface="+mn-lt"/>
                <a:ea typeface="+mn-ea"/>
                <a:cs typeface="+mn-cs"/>
              </a:rPr>
              <a:t>.  "Whatsoever things ye ask in prayer believing, ye shall receive."  Believe that God keeps His Word.  Believe that He is dependable, that He will not lie.  Believe that with Him all things are possible and He will do as He has promised.</a:t>
            </a:r>
          </a:p>
          <a:p>
            <a:endParaRPr lang="en-US" dirty="0"/>
          </a:p>
        </p:txBody>
      </p:sp>
      <p:sp>
        <p:nvSpPr>
          <p:cNvPr id="4" name="Slide Number Placeholder 3"/>
          <p:cNvSpPr>
            <a:spLocks noGrp="1"/>
          </p:cNvSpPr>
          <p:nvPr>
            <p:ph type="sldNum" sz="quarter" idx="10"/>
          </p:nvPr>
        </p:nvSpPr>
        <p:spPr/>
        <p:txBody>
          <a:bodyPr/>
          <a:lstStyle/>
          <a:p>
            <a:fld id="{C98982BE-C51D-4447-9FDC-71B0754F18A4}" type="slidenum">
              <a:rPr lang="en-US" smtClean="0"/>
              <a:t>8</a:t>
            </a:fld>
            <a:endParaRPr lang="en-US"/>
          </a:p>
        </p:txBody>
      </p:sp>
    </p:spTree>
    <p:extLst>
      <p:ext uri="{BB962C8B-B14F-4D97-AF65-F5344CB8AC3E}">
        <p14:creationId xmlns:p14="http://schemas.microsoft.com/office/powerpoint/2010/main" val="100124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5525" y="350838"/>
            <a:ext cx="4706938" cy="3529012"/>
          </a:xfrm>
        </p:spPr>
      </p:sp>
      <p:sp>
        <p:nvSpPr>
          <p:cNvPr id="3" name="Notes Placeholder 2"/>
          <p:cNvSpPr>
            <a:spLocks noGrp="1"/>
          </p:cNvSpPr>
          <p:nvPr>
            <p:ph type="body" idx="1"/>
          </p:nvPr>
        </p:nvSpPr>
        <p:spPr>
          <a:xfrm>
            <a:off x="575297" y="4164927"/>
            <a:ext cx="5841935"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 - CLAIM</a:t>
            </a:r>
            <a:r>
              <a:rPr lang="en-US" sz="1200" kern="1200" dirty="0" smtClean="0">
                <a:solidFill>
                  <a:schemeClr val="tx1"/>
                </a:solidFill>
                <a:effectLst/>
                <a:latin typeface="+mn-lt"/>
                <a:ea typeface="+mn-ea"/>
                <a:cs typeface="+mn-cs"/>
              </a:rPr>
              <a:t>.  Claim the promise as your own.  Kneel with the Bible open to the promise.  Put your finger on the verse and read it back to God.  Say, "God, You said it and I believe it.  I now claim that promise and ask You to do what You promised to do.  And I thank You now for doing it.  I believe You are already doing what You have promised to do.  Thank you!</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all Dorothy needed was to find one of those 3,573 promises that said, "The Watts shall adopt twin boys from California."  It was not there.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she did find one in James 1:5 that said, "If any man lack wisdom, let him ask of God, that </a:t>
            </a:r>
            <a:r>
              <a:rPr lang="en-US" sz="1200" kern="1200" dirty="0" err="1" smtClean="0">
                <a:solidFill>
                  <a:schemeClr val="tx1"/>
                </a:solidFill>
                <a:effectLst/>
                <a:latin typeface="+mn-lt"/>
                <a:ea typeface="+mn-ea"/>
                <a:cs typeface="+mn-cs"/>
              </a:rPr>
              <a:t>giveth</a:t>
            </a:r>
            <a:r>
              <a:rPr lang="en-US" sz="1200" kern="1200" dirty="0" smtClean="0">
                <a:solidFill>
                  <a:schemeClr val="tx1"/>
                </a:solidFill>
                <a:effectLst/>
                <a:latin typeface="+mn-lt"/>
                <a:ea typeface="+mn-ea"/>
                <a:cs typeface="+mn-cs"/>
              </a:rPr>
              <a:t> to all men liberally, and </a:t>
            </a:r>
            <a:r>
              <a:rPr lang="en-US" sz="1200" kern="1200" dirty="0" err="1" smtClean="0">
                <a:solidFill>
                  <a:schemeClr val="tx1"/>
                </a:solidFill>
                <a:effectLst/>
                <a:latin typeface="+mn-lt"/>
                <a:ea typeface="+mn-ea"/>
                <a:cs typeface="+mn-cs"/>
              </a:rPr>
              <a:t>upbraideth</a:t>
            </a:r>
            <a:r>
              <a:rPr lang="en-US" sz="1200" kern="1200" dirty="0" smtClean="0">
                <a:solidFill>
                  <a:schemeClr val="tx1"/>
                </a:solidFill>
                <a:effectLst/>
                <a:latin typeface="+mn-lt"/>
                <a:ea typeface="+mn-ea"/>
                <a:cs typeface="+mn-cs"/>
              </a:rPr>
              <a:t> not, and it shall be given him."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She knelt and placing her finger on the promise, she prayed:  "Dear God, you have promised here to give me wisdom if I will only ask.  I'm asking.  Please give me wisdom about Your will concerning this adoption.  Shall we stay for a year to adopt them, or shall we forget it and return to India immediately?"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that moment the word "car" popped into her head and she thought of the car they had been using for three months.  If they were going back to India, they needed to sell it quickly.  If they were staying for a year, they would need the car.  They had tried to sell the car before Ron left for California, but no one had answered their advertisement.</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98982BE-C51D-4447-9FDC-71B0754F18A4}" type="slidenum">
              <a:rPr lang="en-US" smtClean="0"/>
              <a:t>9</a:t>
            </a:fld>
            <a:endParaRPr lang="en-US"/>
          </a:p>
        </p:txBody>
      </p:sp>
    </p:spTree>
    <p:extLst>
      <p:ext uri="{BB962C8B-B14F-4D97-AF65-F5344CB8AC3E}">
        <p14:creationId xmlns:p14="http://schemas.microsoft.com/office/powerpoint/2010/main" val="32479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747650-5EC8-524A-9B85-87F12B310714}"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149497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747650-5EC8-524A-9B85-87F12B310714}"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1857206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747650-5EC8-524A-9B85-87F12B310714}"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39750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747650-5EC8-524A-9B85-87F12B310714}"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44341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747650-5EC8-524A-9B85-87F12B310714}" type="datetimeFigureOut">
              <a:rPr lang="en-US" smtClean="0"/>
              <a:t>2/21/16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70595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747650-5EC8-524A-9B85-87F12B310714}"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9488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747650-5EC8-524A-9B85-87F12B310714}" type="datetimeFigureOut">
              <a:rPr lang="en-US" smtClean="0"/>
              <a:t>2/21/16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134211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747650-5EC8-524A-9B85-87F12B310714}" type="datetimeFigureOut">
              <a:rPr lang="en-US" smtClean="0"/>
              <a:t>2/21/16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198249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747650-5EC8-524A-9B85-87F12B310714}" type="datetimeFigureOut">
              <a:rPr lang="en-US" smtClean="0"/>
              <a:t>2/21/16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164846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47650-5EC8-524A-9B85-87F12B310714}"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1053968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47650-5EC8-524A-9B85-87F12B310714}" type="datetimeFigureOut">
              <a:rPr lang="en-US" smtClean="0"/>
              <a:t>2/21/16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37BFF9-25D0-944D-A6CE-B45A237556C8}" type="slidenum">
              <a:rPr lang="en-US" smtClean="0"/>
              <a:t>‹#›</a:t>
            </a:fld>
            <a:endParaRPr lang="en-US"/>
          </a:p>
        </p:txBody>
      </p:sp>
    </p:spTree>
    <p:extLst>
      <p:ext uri="{BB962C8B-B14F-4D97-AF65-F5344CB8AC3E}">
        <p14:creationId xmlns:p14="http://schemas.microsoft.com/office/powerpoint/2010/main" val="16046859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47650-5EC8-524A-9B85-87F12B310714}" type="datetimeFigureOut">
              <a:rPr lang="en-US" smtClean="0"/>
              <a:t>2/21/16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7BFF9-25D0-944D-A6CE-B45A237556C8}" type="slidenum">
              <a:rPr lang="en-US" smtClean="0"/>
              <a:t>‹#›</a:t>
            </a:fld>
            <a:endParaRPr lang="en-US"/>
          </a:p>
        </p:txBody>
      </p:sp>
    </p:spTree>
    <p:extLst>
      <p:ext uri="{BB962C8B-B14F-4D97-AF65-F5344CB8AC3E}">
        <p14:creationId xmlns:p14="http://schemas.microsoft.com/office/powerpoint/2010/main" val="1034157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6.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ctrTitle"/>
          </p:nvPr>
        </p:nvSpPr>
        <p:spPr>
          <a:xfrm>
            <a:off x="2065420" y="1498164"/>
            <a:ext cx="4936959" cy="784225"/>
          </a:xfrm>
          <a:effectLst>
            <a:outerShdw blurRad="63500" dist="38099" dir="2700000" algn="ctr" rotWithShape="0">
              <a:srgbClr val="660066">
                <a:alpha val="74998"/>
              </a:srgbClr>
            </a:outerShdw>
          </a:effectLst>
        </p:spPr>
        <p:txBody>
          <a:bodyPr anchor="ctr">
            <a:noAutofit/>
          </a:bodyPr>
          <a:lstStyle/>
          <a:p>
            <a:pPr eaLnBrk="1" hangingPunct="1"/>
            <a:r>
              <a:rPr lang="en-US" altLang="en-US" sz="3600" b="1" dirty="0" smtClean="0">
                <a:solidFill>
                  <a:schemeClr val="bg1"/>
                </a:solidFill>
                <a:latin typeface="Gill Sans MT" charset="0"/>
                <a:ea typeface="Gill Sans MT" charset="0"/>
                <a:cs typeface="Gill Sans MT" charset="0"/>
              </a:rPr>
              <a:t>Depend </a:t>
            </a:r>
            <a:r>
              <a:rPr lang="en-US" altLang="en-US" sz="2800" b="1" i="1" dirty="0" smtClean="0">
                <a:solidFill>
                  <a:schemeClr val="bg1"/>
                </a:solidFill>
                <a:latin typeface="Palatino Linotype" charset="0"/>
                <a:ea typeface="Palatino Linotype" charset="0"/>
                <a:cs typeface="Palatino Linotype" charset="0"/>
              </a:rPr>
              <a:t>on the</a:t>
            </a:r>
            <a:r>
              <a:rPr lang="en-US" altLang="en-US" sz="2800" b="1" dirty="0" smtClean="0">
                <a:solidFill>
                  <a:schemeClr val="bg1"/>
                </a:solidFill>
                <a:latin typeface="Palatino Linotype" charset="0"/>
                <a:ea typeface="Palatino Linotype" charset="0"/>
                <a:cs typeface="Palatino Linotype" charset="0"/>
              </a:rPr>
              <a:t> </a:t>
            </a:r>
            <a:r>
              <a:rPr lang="en-US" altLang="en-US" sz="3600" b="1" dirty="0">
                <a:solidFill>
                  <a:schemeClr val="bg1"/>
                </a:solidFill>
                <a:latin typeface="Gill Sans MT" charset="0"/>
                <a:ea typeface="Gill Sans MT" charset="0"/>
                <a:cs typeface="Gill Sans MT" charset="0"/>
              </a:rPr>
              <a:t>Word</a:t>
            </a:r>
            <a:br>
              <a:rPr lang="en-US" altLang="en-US" sz="3600" b="1" dirty="0">
                <a:solidFill>
                  <a:schemeClr val="bg1"/>
                </a:solidFill>
                <a:latin typeface="Gill Sans MT" charset="0"/>
                <a:ea typeface="Gill Sans MT" charset="0"/>
                <a:cs typeface="Gill Sans MT" charset="0"/>
              </a:rPr>
            </a:br>
            <a:endParaRPr lang="en-US" altLang="en-US" sz="3600" b="1" dirty="0">
              <a:solidFill>
                <a:schemeClr val="bg1"/>
              </a:solidFill>
              <a:latin typeface="Gill Sans MT" charset="0"/>
              <a:ea typeface="Gill Sans MT" charset="0"/>
              <a:cs typeface="Gill Sans MT" charset="0"/>
            </a:endParaRPr>
          </a:p>
        </p:txBody>
      </p:sp>
      <p:sp>
        <p:nvSpPr>
          <p:cNvPr id="9" name="Text Box 7"/>
          <p:cNvSpPr txBox="1">
            <a:spLocks noChangeArrowheads="1"/>
          </p:cNvSpPr>
          <p:nvPr/>
        </p:nvSpPr>
        <p:spPr bwMode="auto">
          <a:xfrm>
            <a:off x="2679029" y="6158811"/>
            <a:ext cx="33416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altLang="en-US" dirty="0">
                <a:solidFill>
                  <a:schemeClr val="bg1"/>
                </a:solidFill>
                <a:latin typeface="Gill Sans MT Condensed" charset="0"/>
              </a:rPr>
              <a:t>General Conference</a:t>
            </a:r>
          </a:p>
          <a:p>
            <a:pPr algn="ctr" eaLnBrk="1" hangingPunct="1">
              <a:defRPr/>
            </a:pPr>
            <a:r>
              <a:rPr lang="en-US" altLang="en-US" dirty="0">
                <a:solidFill>
                  <a:schemeClr val="bg1"/>
                </a:solidFill>
                <a:latin typeface="Gill Sans MT Condensed" charset="0"/>
              </a:rPr>
              <a:t>Women’s Ministries </a:t>
            </a:r>
            <a:r>
              <a:rPr lang="en-US" altLang="en-US" dirty="0" smtClean="0">
                <a:solidFill>
                  <a:schemeClr val="bg1"/>
                </a:solidFill>
                <a:latin typeface="Gill Sans MT Condensed" charset="0"/>
              </a:rPr>
              <a:t>Department</a:t>
            </a:r>
            <a:endParaRPr lang="en-US" altLang="en-US" dirty="0">
              <a:solidFill>
                <a:schemeClr val="bg1"/>
              </a:solidFill>
              <a:latin typeface="Gill Sans MT Condensed" charset="0"/>
            </a:endParaRPr>
          </a:p>
        </p:txBody>
      </p:sp>
      <p:sp>
        <p:nvSpPr>
          <p:cNvPr id="10" name="Text Box 8"/>
          <p:cNvSpPr txBox="1">
            <a:spLocks noChangeArrowheads="1"/>
          </p:cNvSpPr>
          <p:nvPr/>
        </p:nvSpPr>
        <p:spPr bwMode="auto">
          <a:xfrm>
            <a:off x="3930726" y="2339340"/>
            <a:ext cx="12317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sz="2000" dirty="0">
                <a:solidFill>
                  <a:schemeClr val="bg1"/>
                </a:solidFill>
                <a:latin typeface="Gill Sans MT Condensed" charset="0"/>
              </a:rPr>
              <a:t>By</a:t>
            </a:r>
          </a:p>
          <a:p>
            <a:pPr algn="ctr" eaLnBrk="1" hangingPunct="1"/>
            <a:r>
              <a:rPr lang="en-US" altLang="en-US" sz="2000" dirty="0">
                <a:solidFill>
                  <a:schemeClr val="bg1"/>
                </a:solidFill>
                <a:latin typeface="Gill Sans MT Condensed" charset="0"/>
              </a:rPr>
              <a:t>Dorothy Watts</a:t>
            </a:r>
            <a:endParaRPr lang="en-US" altLang="en-US" sz="16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Box 7"/>
          <p:cNvSpPr txBox="1">
            <a:spLocks noChangeArrowheads="1"/>
          </p:cNvSpPr>
          <p:nvPr/>
        </p:nvSpPr>
        <p:spPr bwMode="auto">
          <a:xfrm>
            <a:off x="2679029" y="6090231"/>
            <a:ext cx="33416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defRPr/>
            </a:pPr>
            <a:r>
              <a:rPr lang="en-US" altLang="en-US" dirty="0">
                <a:solidFill>
                  <a:schemeClr val="bg1"/>
                </a:solidFill>
                <a:latin typeface="Gill Sans MT Condensed" charset="0"/>
              </a:rPr>
              <a:t>General Conference</a:t>
            </a:r>
          </a:p>
          <a:p>
            <a:pPr algn="ctr" eaLnBrk="1" hangingPunct="1">
              <a:defRPr/>
            </a:pPr>
            <a:r>
              <a:rPr lang="en-US" altLang="en-US" dirty="0">
                <a:solidFill>
                  <a:schemeClr val="bg1"/>
                </a:solidFill>
                <a:latin typeface="Gill Sans MT Condensed" charset="0"/>
              </a:rPr>
              <a:t>Women’s Ministries </a:t>
            </a:r>
            <a:r>
              <a:rPr lang="en-US" altLang="en-US" dirty="0" smtClean="0">
                <a:solidFill>
                  <a:schemeClr val="bg1"/>
                </a:solidFill>
                <a:latin typeface="Gill Sans MT Condensed" charset="0"/>
              </a:rPr>
              <a:t>Department</a:t>
            </a:r>
            <a:endParaRPr lang="en-US" altLang="en-US" dirty="0">
              <a:solidFill>
                <a:schemeClr val="bg1"/>
              </a:solidFill>
              <a:latin typeface="Gill Sans MT Condensed" charset="0"/>
            </a:endParaRPr>
          </a:p>
        </p:txBody>
      </p:sp>
      <p:sp>
        <p:nvSpPr>
          <p:cNvPr id="13" name="Text Box 8"/>
          <p:cNvSpPr txBox="1">
            <a:spLocks noChangeArrowheads="1"/>
          </p:cNvSpPr>
          <p:nvPr/>
        </p:nvSpPr>
        <p:spPr bwMode="auto">
          <a:xfrm>
            <a:off x="3983240" y="2366208"/>
            <a:ext cx="1126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altLang="en-US" dirty="0">
                <a:solidFill>
                  <a:schemeClr val="bg1"/>
                </a:solidFill>
                <a:latin typeface="Gill Sans MT Condensed" charset="0"/>
              </a:rPr>
              <a:t>By</a:t>
            </a:r>
          </a:p>
          <a:p>
            <a:pPr algn="ctr" eaLnBrk="1" hangingPunct="1"/>
            <a:r>
              <a:rPr lang="en-US" altLang="en-US" dirty="0">
                <a:solidFill>
                  <a:schemeClr val="bg1"/>
                </a:solidFill>
                <a:latin typeface="Gill Sans MT Condensed" charset="0"/>
              </a:rPr>
              <a:t>Dorothy Watts</a:t>
            </a:r>
            <a:endParaRPr lang="en-US" altLang="en-US" sz="1400" dirty="0"/>
          </a:p>
        </p:txBody>
      </p:sp>
      <p:sp>
        <p:nvSpPr>
          <p:cNvPr id="14" name="TextBox 13"/>
          <p:cNvSpPr txBox="1"/>
          <p:nvPr/>
        </p:nvSpPr>
        <p:spPr>
          <a:xfrm>
            <a:off x="2990035" y="484096"/>
            <a:ext cx="3396123" cy="1446550"/>
          </a:xfrm>
          <a:prstGeom prst="rect">
            <a:avLst/>
          </a:prstGeom>
          <a:noFill/>
        </p:spPr>
        <p:txBody>
          <a:bodyPr wrap="none" rtlCol="0">
            <a:spAutoFit/>
          </a:bodyPr>
          <a:lstStyle/>
          <a:p>
            <a:pPr algn="ctr"/>
            <a:r>
              <a:rPr lang="en-US" sz="4400" b="1" dirty="0" smtClean="0">
                <a:solidFill>
                  <a:schemeClr val="bg1"/>
                </a:solidFill>
                <a:latin typeface="Gill Sans MT" charset="0"/>
                <a:ea typeface="Gill Sans MT" charset="0"/>
                <a:cs typeface="Gill Sans MT" charset="0"/>
              </a:rPr>
              <a:t>Depend </a:t>
            </a:r>
          </a:p>
          <a:p>
            <a:pPr algn="ctr"/>
            <a:r>
              <a:rPr lang="en-US" sz="4400" b="1" i="1" dirty="0" smtClean="0">
                <a:solidFill>
                  <a:schemeClr val="bg1"/>
                </a:solidFill>
                <a:latin typeface="Palatino Linotype" charset="0"/>
                <a:ea typeface="Palatino Linotype" charset="0"/>
                <a:cs typeface="Palatino Linotype" charset="0"/>
              </a:rPr>
              <a:t>on the </a:t>
            </a:r>
            <a:r>
              <a:rPr lang="en-US" sz="4400" b="1" dirty="0" smtClean="0">
                <a:solidFill>
                  <a:schemeClr val="bg1"/>
                </a:solidFill>
                <a:latin typeface="Gill Sans MT" charset="0"/>
                <a:ea typeface="Gill Sans MT" charset="0"/>
                <a:cs typeface="Gill Sans MT" charset="0"/>
              </a:rPr>
              <a:t>Word</a:t>
            </a:r>
            <a:endParaRPr lang="en-US" sz="4400" b="1" dirty="0">
              <a:solidFill>
                <a:schemeClr val="bg1"/>
              </a:solidFill>
              <a:latin typeface="Gill Sans MT" charset="0"/>
              <a:ea typeface="Gill Sans MT" charset="0"/>
              <a:cs typeface="Gill Sans MT" charset="0"/>
            </a:endParaRPr>
          </a:p>
        </p:txBody>
      </p:sp>
      <p:pic>
        <p:nvPicPr>
          <p:cNvPr id="15"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63012" y="6355080"/>
            <a:ext cx="514350" cy="39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68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Tree>
    <p:extLst>
      <p:ext uri="{BB962C8B-B14F-4D97-AF65-F5344CB8AC3E}">
        <p14:creationId xmlns:p14="http://schemas.microsoft.com/office/powerpoint/2010/main" val="2013297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83220584"/>
              </p:ext>
            </p:extLst>
          </p:nvPr>
        </p:nvGraphicFramePr>
        <p:xfrm>
          <a:off x="501650" y="1397000"/>
          <a:ext cx="8312150" cy="4389120"/>
        </p:xfrm>
        <a:graphic>
          <a:graphicData uri="http://schemas.openxmlformats.org/drawingml/2006/table">
            <a:tbl>
              <a:tblPr/>
              <a:tblGrid>
                <a:gridCol w="8312150"/>
              </a:tblGrid>
              <a:tr h="3422174">
                <a:tc>
                  <a:txBody>
                    <a:bodyPr/>
                    <a:lstStyle/>
                    <a:p>
                      <a:pPr marL="0" marR="0">
                        <a:spcBef>
                          <a:spcPts val="0"/>
                        </a:spcBef>
                        <a:spcAft>
                          <a:spcPts val="0"/>
                        </a:spcAft>
                      </a:pPr>
                      <a:r>
                        <a:rPr lang="en-US" sz="2800" b="1" kern="0" dirty="0">
                          <a:effectLst/>
                          <a:latin typeface="Gill Sans MT" charset="0"/>
                          <a:ea typeface="Gill Sans MT" charset="0"/>
                          <a:cs typeface="Gill Sans MT" charset="0"/>
                        </a:rPr>
                        <a:t> </a:t>
                      </a:r>
                      <a:endParaRPr lang="en-US" sz="1800" b="1" kern="0" dirty="0">
                        <a:effectLst/>
                        <a:latin typeface="Gill Sans MT" charset="0"/>
                        <a:ea typeface="Gill Sans MT" charset="0"/>
                        <a:cs typeface="Gill Sans MT" charset="0"/>
                      </a:endParaRPr>
                    </a:p>
                    <a:p>
                      <a:pPr marL="0" marR="0">
                        <a:spcBef>
                          <a:spcPts val="0"/>
                        </a:spcBef>
                        <a:spcAft>
                          <a:spcPts val="0"/>
                        </a:spcAft>
                      </a:pPr>
                      <a:r>
                        <a:rPr lang="en-US" sz="3600" b="1" kern="0" dirty="0">
                          <a:effectLst/>
                          <a:latin typeface="Gill Sans MT" charset="0"/>
                          <a:ea typeface="Gill Sans MT" charset="0"/>
                          <a:cs typeface="Gill Sans MT" charset="0"/>
                        </a:rPr>
                        <a:t>Group Work: </a:t>
                      </a:r>
                      <a:r>
                        <a:rPr lang="en-US" sz="3600" b="1" kern="0" dirty="0" smtClean="0">
                          <a:effectLst/>
                          <a:latin typeface="Gill Sans MT" charset="0"/>
                          <a:ea typeface="Gill Sans MT" charset="0"/>
                          <a:cs typeface="Gill Sans MT" charset="0"/>
                        </a:rPr>
                        <a:t>Assignment 2:</a:t>
                      </a:r>
                      <a:endParaRPr lang="en-US" sz="3600" b="1" kern="0" dirty="0">
                        <a:effectLst/>
                        <a:latin typeface="Gill Sans MT" charset="0"/>
                        <a:ea typeface="Gill Sans MT" charset="0"/>
                        <a:cs typeface="Gill Sans MT" charset="0"/>
                      </a:endParaRPr>
                    </a:p>
                    <a:p>
                      <a:pPr marL="0" marR="0">
                        <a:spcBef>
                          <a:spcPts val="0"/>
                        </a:spcBef>
                        <a:spcAft>
                          <a:spcPts val="0"/>
                        </a:spcAft>
                      </a:pPr>
                      <a:r>
                        <a:rPr lang="en-US" sz="2800" dirty="0">
                          <a:effectLst/>
                          <a:latin typeface="Gill Sans MT" charset="0"/>
                          <a:ea typeface="Gill Sans MT" charset="0"/>
                          <a:cs typeface="Gill Sans MT" charset="0"/>
                        </a:rPr>
                        <a:t> </a:t>
                      </a:r>
                    </a:p>
                    <a:p>
                      <a:pPr marL="0" marR="0">
                        <a:spcBef>
                          <a:spcPts val="0"/>
                        </a:spcBef>
                        <a:spcAft>
                          <a:spcPts val="0"/>
                        </a:spcAft>
                      </a:pPr>
                      <a:r>
                        <a:rPr lang="en-US" sz="2800" b="1" i="1" dirty="0">
                          <a:effectLst/>
                          <a:latin typeface="Gill Sans MT" charset="0"/>
                          <a:ea typeface="Gill Sans MT" charset="0"/>
                          <a:cs typeface="Gill Sans MT" charset="0"/>
                        </a:rPr>
                        <a:t>Note to Presenter</a:t>
                      </a:r>
                      <a:r>
                        <a:rPr lang="en-US" sz="2800" b="1" dirty="0">
                          <a:effectLst/>
                          <a:latin typeface="Gill Sans MT" charset="0"/>
                          <a:ea typeface="Gill Sans MT" charset="0"/>
                          <a:cs typeface="Gill Sans MT" charset="0"/>
                        </a:rPr>
                        <a:t>:</a:t>
                      </a:r>
                      <a:r>
                        <a:rPr lang="en-US" sz="2800" dirty="0">
                          <a:effectLst/>
                          <a:latin typeface="Gill Sans MT" charset="0"/>
                          <a:ea typeface="Gill Sans MT" charset="0"/>
                          <a:cs typeface="Gill Sans MT" charset="0"/>
                        </a:rPr>
                        <a:t>  Ask the women to share in a group of three or four about a time when God met their physical, mental, social, or emotional needs.  Perhaps one or two could share about a time when God gave them the wisdom or direction when they needed it.  Allow 3 minutes for sharing.</a:t>
                      </a:r>
                    </a:p>
                    <a:p>
                      <a:pPr marL="0" marR="0">
                        <a:spcBef>
                          <a:spcPts val="0"/>
                        </a:spcBef>
                        <a:spcAft>
                          <a:spcPts val="0"/>
                        </a:spcAft>
                      </a:pPr>
                      <a:r>
                        <a:rPr lang="en-US" sz="2800" dirty="0">
                          <a:effectLst/>
                          <a:latin typeface="Gill Sans MT" charset="0"/>
                          <a:ea typeface="Gill Sans MT" charset="0"/>
                          <a:cs typeface="Gill Sans MT" charset="0"/>
                        </a:rPr>
                        <a:t> </a:t>
                      </a: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1840923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2" name="Title 1"/>
          <p:cNvSpPr>
            <a:spLocks noGrp="1"/>
          </p:cNvSpPr>
          <p:nvPr>
            <p:ph type="title"/>
          </p:nvPr>
        </p:nvSpPr>
        <p:spPr>
          <a:xfrm>
            <a:off x="228600" y="2108200"/>
            <a:ext cx="8915400" cy="1143000"/>
          </a:xfrm>
        </p:spPr>
        <p:txBody>
          <a:bodyPr>
            <a:normAutofit fontScale="90000"/>
          </a:bodyPr>
          <a:lstStyle/>
          <a:p>
            <a:pPr>
              <a:defRPr/>
            </a:pPr>
            <a:r>
              <a:rPr lang="en-US" sz="6000" b="1" i="1" dirty="0">
                <a:solidFill>
                  <a:srgbClr val="000090"/>
                </a:solidFill>
                <a:latin typeface="Gill Sans MT" charset="0"/>
                <a:ea typeface="Gill Sans MT" charset="0"/>
                <a:cs typeface="Gill Sans MT" charset="0"/>
              </a:rPr>
              <a:t>E - </a:t>
            </a:r>
            <a:r>
              <a:rPr lang="en-US" sz="6000" b="1" i="1" dirty="0" smtClean="0">
                <a:solidFill>
                  <a:srgbClr val="996633"/>
                </a:solidFill>
                <a:latin typeface="Gill Sans MT" charset="0"/>
                <a:ea typeface="Gill Sans MT" charset="0"/>
                <a:cs typeface="Gill Sans MT" charset="0"/>
              </a:rPr>
              <a:t>EMOTIONAL NEEDS</a:t>
            </a:r>
            <a:r>
              <a:rPr lang="en-US" sz="6000" b="1" i="1" dirty="0" smtClean="0">
                <a:solidFill>
                  <a:srgbClr val="000090"/>
                </a:solidFill>
                <a:latin typeface="Gill Sans MT" charset="0"/>
                <a:ea typeface="Gill Sans MT" charset="0"/>
                <a:cs typeface="Gill Sans MT" charset="0"/>
              </a:rPr>
              <a:t>  </a:t>
            </a:r>
            <a:r>
              <a:rPr lang="en-US" sz="5400" b="1" i="1" dirty="0" smtClean="0">
                <a:solidFill>
                  <a:srgbClr val="000090"/>
                </a:solidFill>
                <a:latin typeface="Gill Sans MT" charset="0"/>
                <a:ea typeface="Gill Sans MT" charset="0"/>
                <a:cs typeface="Gill Sans MT" charset="0"/>
              </a:rPr>
              <a:t/>
            </a:r>
            <a:br>
              <a:rPr lang="en-US" sz="5400" b="1" i="1" dirty="0" smtClean="0">
                <a:solidFill>
                  <a:srgbClr val="000090"/>
                </a:solidFill>
                <a:latin typeface="Gill Sans MT" charset="0"/>
                <a:ea typeface="Gill Sans MT" charset="0"/>
                <a:cs typeface="Gill Sans MT" charset="0"/>
              </a:rPr>
            </a:br>
            <a:r>
              <a:rPr lang="en-US" sz="4000" i="1" dirty="0" smtClean="0">
                <a:solidFill>
                  <a:schemeClr val="tx1"/>
                </a:solidFill>
                <a:latin typeface="Gill Sans MT" charset="0"/>
                <a:ea typeface="Gill Sans MT" charset="0"/>
                <a:cs typeface="Gill Sans MT" charset="0"/>
              </a:rPr>
              <a:t>Philippians </a:t>
            </a:r>
            <a:r>
              <a:rPr lang="en-US" sz="4000" i="1" dirty="0">
                <a:solidFill>
                  <a:schemeClr val="tx1"/>
                </a:solidFill>
                <a:latin typeface="Gill Sans MT" charset="0"/>
                <a:ea typeface="Gill Sans MT" charset="0"/>
                <a:cs typeface="Gill Sans MT" charset="0"/>
              </a:rPr>
              <a:t>4:19 </a:t>
            </a:r>
          </a:p>
        </p:txBody>
      </p:sp>
      <p:pic>
        <p:nvPicPr>
          <p:cNvPr id="5" name="Picture 4"/>
          <p:cNvPicPr>
            <a:picLocks noChangeAspect="1"/>
          </p:cNvPicPr>
          <p:nvPr/>
        </p:nvPicPr>
        <p:blipFill>
          <a:blip r:embed="rId4"/>
          <a:stretch>
            <a:fillRect/>
          </a:stretch>
        </p:blipFill>
        <p:spPr>
          <a:xfrm>
            <a:off x="3125742" y="3505199"/>
            <a:ext cx="6094458" cy="2755029"/>
          </a:xfrm>
          <a:prstGeom prst="rect">
            <a:avLst/>
          </a:prstGeom>
          <a:ln>
            <a:noFill/>
          </a:ln>
          <a:effectLst>
            <a:softEdge rad="112500"/>
          </a:effectLst>
        </p:spPr>
      </p:pic>
    </p:spTree>
    <p:extLst>
      <p:ext uri="{BB962C8B-B14F-4D97-AF65-F5344CB8AC3E}">
        <p14:creationId xmlns:p14="http://schemas.microsoft.com/office/powerpoint/2010/main" val="1620994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7112001"/>
          </a:xfrm>
          <a:prstGeom prst="rect">
            <a:avLst/>
          </a:prstGeom>
        </p:spPr>
      </p:pic>
      <p:sp>
        <p:nvSpPr>
          <p:cNvPr id="9219" name="Rectangle 3"/>
          <p:cNvSpPr>
            <a:spLocks noGrp="1" noChangeArrowheads="1"/>
          </p:cNvSpPr>
          <p:nvPr>
            <p:ph type="body" idx="1"/>
          </p:nvPr>
        </p:nvSpPr>
        <p:spPr>
          <a:xfrm>
            <a:off x="457200" y="2438400"/>
            <a:ext cx="8458200" cy="3505200"/>
          </a:xfrm>
        </p:spPr>
        <p:txBody>
          <a:bodyPr>
            <a:normAutofit/>
          </a:bodyPr>
          <a:lstStyle/>
          <a:p>
            <a:pPr algn="ctr" eaLnBrk="1" hangingPunct="1">
              <a:lnSpc>
                <a:spcPct val="130000"/>
              </a:lnSpc>
              <a:buFontTx/>
              <a:buNone/>
              <a:defRPr/>
            </a:pPr>
            <a:r>
              <a:rPr lang="en-US" sz="3600" b="1" dirty="0" smtClean="0">
                <a:solidFill>
                  <a:srgbClr val="000000"/>
                </a:solidFill>
                <a:latin typeface="Gill Sans MT" charset="0"/>
                <a:ea typeface="Gill Sans MT" charset="0"/>
                <a:cs typeface="Gill Sans MT" charset="0"/>
              </a:rPr>
              <a:t>   And my God </a:t>
            </a:r>
            <a:r>
              <a:rPr lang="en-US" sz="3600" b="1" i="1" dirty="0" smtClean="0">
                <a:solidFill>
                  <a:srgbClr val="996633"/>
                </a:solidFill>
                <a:latin typeface="Gill Sans MT" charset="0"/>
                <a:ea typeface="Gill Sans MT" charset="0"/>
                <a:cs typeface="Gill Sans MT" charset="0"/>
              </a:rPr>
              <a:t>will meet all your needs</a:t>
            </a:r>
            <a:r>
              <a:rPr lang="en-US" sz="3600" b="1" dirty="0" smtClean="0">
                <a:solidFill>
                  <a:srgbClr val="000000"/>
                </a:solidFill>
                <a:latin typeface="Gill Sans MT" charset="0"/>
                <a:ea typeface="Gill Sans MT" charset="0"/>
                <a:cs typeface="Gill Sans MT" charset="0"/>
              </a:rPr>
              <a:t> according to his glorious riches in </a:t>
            </a:r>
          </a:p>
          <a:p>
            <a:pPr algn="ctr" eaLnBrk="1" hangingPunct="1">
              <a:lnSpc>
                <a:spcPct val="130000"/>
              </a:lnSpc>
              <a:buFontTx/>
              <a:buNone/>
              <a:defRPr/>
            </a:pPr>
            <a:r>
              <a:rPr lang="en-US" sz="3600" b="1" dirty="0" smtClean="0">
                <a:solidFill>
                  <a:srgbClr val="000000"/>
                </a:solidFill>
                <a:latin typeface="Gill Sans MT" charset="0"/>
                <a:ea typeface="Gill Sans MT" charset="0"/>
                <a:cs typeface="Gill Sans MT" charset="0"/>
              </a:rPr>
              <a:t>Christ Jesus. </a:t>
            </a:r>
          </a:p>
          <a:p>
            <a:pPr algn="ctr" eaLnBrk="1" hangingPunct="1">
              <a:lnSpc>
                <a:spcPct val="130000"/>
              </a:lnSpc>
              <a:buFontTx/>
              <a:buNone/>
              <a:defRPr/>
            </a:pPr>
            <a:r>
              <a:rPr lang="en-US" sz="2400" dirty="0" smtClean="0">
                <a:solidFill>
                  <a:srgbClr val="000000"/>
                </a:solidFill>
                <a:latin typeface="Gill Sans MT" charset="0"/>
                <a:ea typeface="Gill Sans MT" charset="0"/>
                <a:cs typeface="Gill Sans MT" charset="0"/>
              </a:rPr>
              <a:t>Philippians 4:19 (NIV) </a:t>
            </a:r>
            <a:br>
              <a:rPr lang="en-US" sz="2400" dirty="0" smtClean="0">
                <a:solidFill>
                  <a:srgbClr val="000000"/>
                </a:solidFill>
                <a:latin typeface="Gill Sans MT" charset="0"/>
                <a:ea typeface="Gill Sans MT" charset="0"/>
                <a:cs typeface="Gill Sans MT" charset="0"/>
              </a:rPr>
            </a:br>
            <a:endParaRPr lang="en-US" sz="2400" dirty="0" smtClean="0">
              <a:solidFill>
                <a:srgbClr val="000000"/>
              </a:solidFill>
              <a:latin typeface="Gill Sans MT" charset="0"/>
              <a:ea typeface="Gill Sans MT" charset="0"/>
              <a:cs typeface="Gill Sans MT" charset="0"/>
            </a:endParaRPr>
          </a:p>
        </p:txBody>
      </p:sp>
    </p:spTree>
    <p:extLst>
      <p:ext uri="{BB962C8B-B14F-4D97-AF65-F5344CB8AC3E}">
        <p14:creationId xmlns:p14="http://schemas.microsoft.com/office/powerpoint/2010/main" val="1661444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7112001"/>
          </a:xfrm>
          <a:prstGeom prst="rect">
            <a:avLst/>
          </a:prstGeom>
        </p:spPr>
      </p:pic>
      <p:sp>
        <p:nvSpPr>
          <p:cNvPr id="11266" name="Rectangle 3"/>
          <p:cNvSpPr>
            <a:spLocks noGrp="1" noChangeArrowheads="1"/>
          </p:cNvSpPr>
          <p:nvPr>
            <p:ph type="body" idx="1"/>
          </p:nvPr>
        </p:nvSpPr>
        <p:spPr>
          <a:xfrm>
            <a:off x="406400" y="2433638"/>
            <a:ext cx="8470896" cy="4525962"/>
          </a:xfrm>
        </p:spPr>
        <p:txBody>
          <a:bodyPr/>
          <a:lstStyle/>
          <a:p>
            <a:pPr marL="0" indent="0" algn="ctr" eaLnBrk="1" hangingPunct="1">
              <a:lnSpc>
                <a:spcPct val="120000"/>
              </a:lnSpc>
              <a:buFontTx/>
              <a:buNone/>
            </a:pPr>
            <a:r>
              <a:rPr lang="en-US" altLang="pt-BR" sz="4400" smtClean="0">
                <a:solidFill>
                  <a:srgbClr val="000000"/>
                </a:solidFill>
                <a:latin typeface="Gill Sans MT" charset="0"/>
                <a:ea typeface="Gill Sans MT" charset="0"/>
                <a:cs typeface="Gill Sans MT" charset="0"/>
              </a:rPr>
              <a:t>"Put your hope in God for I will yet praise Him, my Savior and my God.</a:t>
            </a:r>
            <a:r>
              <a:rPr lang="en-US" altLang="en-US" sz="4400" smtClean="0">
                <a:solidFill>
                  <a:srgbClr val="000000"/>
                </a:solidFill>
                <a:latin typeface="Gill Sans MT" charset="0"/>
                <a:ea typeface="Gill Sans MT" charset="0"/>
                <a:cs typeface="Gill Sans MT" charset="0"/>
              </a:rPr>
              <a:t>”</a:t>
            </a:r>
            <a:r>
              <a:rPr lang="en-US" altLang="pt-BR" sz="4400" smtClean="0">
                <a:solidFill>
                  <a:srgbClr val="000000"/>
                </a:solidFill>
                <a:latin typeface="Gill Sans MT" charset="0"/>
                <a:ea typeface="Gill Sans MT" charset="0"/>
                <a:cs typeface="Gill Sans MT" charset="0"/>
              </a:rPr>
              <a:t> </a:t>
            </a:r>
          </a:p>
          <a:p>
            <a:pPr marL="0" indent="0" algn="ctr" eaLnBrk="1" hangingPunct="1">
              <a:lnSpc>
                <a:spcPct val="120000"/>
              </a:lnSpc>
              <a:buFontTx/>
              <a:buNone/>
            </a:pPr>
            <a:r>
              <a:rPr lang="en-US" altLang="pt-BR" sz="3600" i="1" dirty="0" smtClean="0">
                <a:solidFill>
                  <a:srgbClr val="000000"/>
                </a:solidFill>
                <a:latin typeface="Gill Sans MT" charset="0"/>
                <a:ea typeface="Gill Sans MT" charset="0"/>
                <a:cs typeface="Gill Sans MT" charset="0"/>
              </a:rPr>
              <a:t>Psalm 42:5</a:t>
            </a:r>
          </a:p>
          <a:p>
            <a:pPr marL="0" indent="0" algn="ctr" eaLnBrk="1" hangingPunct="1">
              <a:lnSpc>
                <a:spcPct val="120000"/>
              </a:lnSpc>
              <a:buFontTx/>
              <a:buNone/>
            </a:pPr>
            <a:r>
              <a:rPr lang="en-US" altLang="pt-BR" sz="4400" dirty="0" smtClean="0">
                <a:solidFill>
                  <a:srgbClr val="000000"/>
                </a:solidFill>
                <a:latin typeface="Gill Sans MT" charset="0"/>
                <a:ea typeface="Gill Sans MT" charset="0"/>
                <a:cs typeface="Gill Sans MT" charset="0"/>
              </a:rPr>
              <a:t>     </a:t>
            </a:r>
          </a:p>
        </p:txBody>
      </p:sp>
    </p:spTree>
    <p:extLst>
      <p:ext uri="{BB962C8B-B14F-4D97-AF65-F5344CB8AC3E}">
        <p14:creationId xmlns:p14="http://schemas.microsoft.com/office/powerpoint/2010/main" val="601846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11266" name="Rectangle 2"/>
          <p:cNvSpPr>
            <a:spLocks noGrp="1" noChangeArrowheads="1"/>
          </p:cNvSpPr>
          <p:nvPr>
            <p:ph type="title"/>
          </p:nvPr>
        </p:nvSpPr>
        <p:spPr>
          <a:xfrm>
            <a:off x="457200" y="2260600"/>
            <a:ext cx="8229600" cy="1143000"/>
          </a:xfrm>
        </p:spPr>
        <p:txBody>
          <a:bodyPr>
            <a:normAutofit fontScale="90000"/>
          </a:bodyPr>
          <a:lstStyle/>
          <a:p>
            <a:pPr eaLnBrk="1" hangingPunct="1">
              <a:defRPr/>
            </a:pPr>
            <a:r>
              <a:rPr lang="en-US" sz="6000" b="1" dirty="0" smtClean="0">
                <a:solidFill>
                  <a:srgbClr val="000090"/>
                </a:solidFill>
                <a:latin typeface="Gill Sans MT" charset="0"/>
                <a:ea typeface="Gill Sans MT" charset="0"/>
                <a:cs typeface="Gill Sans MT" charset="0"/>
              </a:rPr>
              <a:t>P -</a:t>
            </a:r>
            <a:r>
              <a:rPr lang="en-US" sz="6000" b="1" dirty="0" smtClean="0">
                <a:solidFill>
                  <a:srgbClr val="000000"/>
                </a:solidFill>
                <a:latin typeface="Gill Sans MT" charset="0"/>
                <a:ea typeface="Gill Sans MT" charset="0"/>
                <a:cs typeface="Gill Sans MT" charset="0"/>
              </a:rPr>
              <a:t> </a:t>
            </a:r>
            <a:r>
              <a:rPr lang="en-US" sz="6000" b="1" i="1" dirty="0" smtClean="0">
                <a:solidFill>
                  <a:srgbClr val="996633"/>
                </a:solidFill>
                <a:latin typeface="Gill Sans MT" charset="0"/>
                <a:ea typeface="Gill Sans MT" charset="0"/>
                <a:cs typeface="Gill Sans MT" charset="0"/>
              </a:rPr>
              <a:t>PHYSICAL NEEDS</a:t>
            </a:r>
            <a:r>
              <a:rPr lang="en-US" sz="5400" b="1" i="1" dirty="0" smtClean="0">
                <a:solidFill>
                  <a:srgbClr val="996633"/>
                </a:solidFill>
                <a:latin typeface="Gill Sans MT" charset="0"/>
                <a:ea typeface="Gill Sans MT" charset="0"/>
                <a:cs typeface="Gill Sans MT" charset="0"/>
              </a:rPr>
              <a:t/>
            </a:r>
            <a:br>
              <a:rPr lang="en-US" sz="5400" b="1" i="1" dirty="0" smtClean="0">
                <a:solidFill>
                  <a:srgbClr val="996633"/>
                </a:solidFill>
                <a:latin typeface="Gill Sans MT" charset="0"/>
                <a:ea typeface="Gill Sans MT" charset="0"/>
                <a:cs typeface="Gill Sans MT" charset="0"/>
              </a:rPr>
            </a:br>
            <a:r>
              <a:rPr lang="en-US" sz="4000" i="1" dirty="0" smtClean="0">
                <a:solidFill>
                  <a:srgbClr val="000000"/>
                </a:solidFill>
                <a:latin typeface="Gill Sans MT" charset="0"/>
                <a:ea typeface="Gill Sans MT" charset="0"/>
                <a:cs typeface="Gill Sans MT" charset="0"/>
              </a:rPr>
              <a:t>Matthew </a:t>
            </a:r>
            <a:r>
              <a:rPr lang="en-US" sz="4000" i="1" dirty="0">
                <a:solidFill>
                  <a:srgbClr val="000000"/>
                </a:solidFill>
                <a:latin typeface="Gill Sans MT" charset="0"/>
                <a:ea typeface="Gill Sans MT" charset="0"/>
                <a:cs typeface="Gill Sans MT" charset="0"/>
              </a:rPr>
              <a:t>6:28-33. </a:t>
            </a:r>
            <a:br>
              <a:rPr lang="en-US" sz="4000" i="1" dirty="0">
                <a:solidFill>
                  <a:srgbClr val="000000"/>
                </a:solidFill>
                <a:latin typeface="Gill Sans MT" charset="0"/>
                <a:ea typeface="Gill Sans MT" charset="0"/>
                <a:cs typeface="Gill Sans MT" charset="0"/>
              </a:rPr>
            </a:br>
            <a:endParaRPr lang="en-US" sz="4000" dirty="0" smtClean="0">
              <a:solidFill>
                <a:srgbClr val="000000"/>
              </a:solidFill>
              <a:latin typeface="Gill Sans MT" charset="0"/>
              <a:ea typeface="Gill Sans MT" charset="0"/>
              <a:cs typeface="Gill Sans MT" charset="0"/>
            </a:endParaRPr>
          </a:p>
        </p:txBody>
      </p:sp>
      <p:pic>
        <p:nvPicPr>
          <p:cNvPr id="2" name="Picture 1"/>
          <p:cNvPicPr>
            <a:picLocks noChangeAspect="1"/>
          </p:cNvPicPr>
          <p:nvPr/>
        </p:nvPicPr>
        <p:blipFill rotWithShape="1">
          <a:blip r:embed="rId4"/>
          <a:srcRect l="6944" r="42500"/>
          <a:stretch/>
        </p:blipFill>
        <p:spPr>
          <a:xfrm>
            <a:off x="5927302" y="2616199"/>
            <a:ext cx="3216698" cy="4241800"/>
          </a:xfrm>
          <a:prstGeom prst="rect">
            <a:avLst/>
          </a:prstGeom>
          <a:ln>
            <a:noFill/>
          </a:ln>
          <a:effectLst>
            <a:softEdge rad="112500"/>
          </a:effectLst>
        </p:spPr>
      </p:pic>
    </p:spTree>
    <p:extLst>
      <p:ext uri="{BB962C8B-B14F-4D97-AF65-F5344CB8AC3E}">
        <p14:creationId xmlns:p14="http://schemas.microsoft.com/office/powerpoint/2010/main" val="298289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7112001"/>
          </a:xfrm>
          <a:prstGeom prst="rect">
            <a:avLst/>
          </a:prstGeom>
        </p:spPr>
      </p:pic>
      <p:sp>
        <p:nvSpPr>
          <p:cNvPr id="3" name="Content Placeholder 2"/>
          <p:cNvSpPr>
            <a:spLocks noGrp="1"/>
          </p:cNvSpPr>
          <p:nvPr>
            <p:ph idx="1"/>
          </p:nvPr>
        </p:nvSpPr>
        <p:spPr>
          <a:xfrm>
            <a:off x="457200" y="1930400"/>
            <a:ext cx="8229600" cy="5105400"/>
          </a:xfrm>
        </p:spPr>
        <p:txBody>
          <a:bodyPr/>
          <a:lstStyle/>
          <a:p>
            <a:pPr algn="ctr" eaLnBrk="1" hangingPunct="1">
              <a:lnSpc>
                <a:spcPct val="110000"/>
              </a:lnSpc>
              <a:buFontTx/>
              <a:buNone/>
              <a:defRPr/>
            </a:pPr>
            <a:r>
              <a:rPr lang="en-US" b="1" dirty="0">
                <a:solidFill>
                  <a:srgbClr val="000000"/>
                </a:solidFill>
                <a:latin typeface="Gill Sans MT" charset="0"/>
                <a:ea typeface="Gill Sans MT" charset="0"/>
                <a:cs typeface="Gill Sans MT" charset="0"/>
              </a:rPr>
              <a:t>So do not worry, saying, 'What shall we eat?' or 'What shall we drink?' or 'What shall we wear?' </a:t>
            </a:r>
            <a:r>
              <a:rPr lang="en-US" b="1" i="1" dirty="0">
                <a:solidFill>
                  <a:srgbClr val="996633"/>
                </a:solidFill>
                <a:latin typeface="Gill Sans MT" charset="0"/>
                <a:ea typeface="Gill Sans MT" charset="0"/>
                <a:cs typeface="Gill Sans MT" charset="0"/>
              </a:rPr>
              <a:t>But seek first his kingdom and his righteousness, and all these things will be given to you as well. </a:t>
            </a:r>
          </a:p>
          <a:p>
            <a:pPr algn="ctr" eaLnBrk="1" hangingPunct="1">
              <a:lnSpc>
                <a:spcPct val="110000"/>
              </a:lnSpc>
              <a:buFontTx/>
              <a:buNone/>
              <a:defRPr/>
            </a:pPr>
            <a:r>
              <a:rPr lang="en-US" sz="2800" b="1" dirty="0">
                <a:solidFill>
                  <a:srgbClr val="000000"/>
                </a:solidFill>
                <a:latin typeface="Gill Sans MT" charset="0"/>
                <a:ea typeface="Gill Sans MT" charset="0"/>
                <a:cs typeface="Gill Sans MT" charset="0"/>
              </a:rPr>
              <a:t>Matthew 6:28-33.</a:t>
            </a:r>
            <a:r>
              <a:rPr lang="en-US" b="1" dirty="0">
                <a:solidFill>
                  <a:srgbClr val="000000"/>
                </a:solidFill>
                <a:latin typeface="Gill Sans MT" charset="0"/>
                <a:ea typeface="Gill Sans MT" charset="0"/>
                <a:cs typeface="Gill Sans MT" charset="0"/>
              </a:rPr>
              <a:t> </a:t>
            </a:r>
          </a:p>
          <a:p>
            <a:pPr>
              <a:lnSpc>
                <a:spcPct val="110000"/>
              </a:lnSpc>
              <a:defRPr/>
            </a:pPr>
            <a:endParaRPr lang="en-US" b="1" dirty="0">
              <a:latin typeface="Gill Sans MT" charset="0"/>
              <a:ea typeface="Gill Sans MT" charset="0"/>
              <a:cs typeface="Gill Sans MT" charset="0"/>
            </a:endParaRPr>
          </a:p>
        </p:txBody>
      </p:sp>
    </p:spTree>
    <p:extLst>
      <p:ext uri="{BB962C8B-B14F-4D97-AF65-F5344CB8AC3E}">
        <p14:creationId xmlns:p14="http://schemas.microsoft.com/office/powerpoint/2010/main" val="549623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5867400"/>
            <a:ext cx="5562600" cy="1143000"/>
          </a:xfrm>
        </p:spPr>
        <p:txBody>
          <a:bodyPr/>
          <a:lstStyle/>
          <a:p>
            <a:pPr>
              <a:defRPr/>
            </a:pPr>
            <a:r>
              <a:rPr lang="en-US" sz="2400" i="1" dirty="0" err="1" smtClean="0">
                <a:latin typeface="Adobe Garamond Pro"/>
                <a:ea typeface="+mj-ea"/>
                <a:cs typeface="Adobe Garamond Pro"/>
              </a:rPr>
              <a:t>Corrie</a:t>
            </a:r>
            <a:r>
              <a:rPr lang="en-US" sz="2400" i="1" dirty="0" smtClean="0">
                <a:latin typeface="Adobe Garamond Pro"/>
                <a:ea typeface="+mj-ea"/>
                <a:cs typeface="Adobe Garamond Pro"/>
              </a:rPr>
              <a:t> ten Boom</a:t>
            </a:r>
            <a:endParaRPr lang="en-US" sz="2400" i="1" dirty="0">
              <a:latin typeface="Adobe Garamond Pro"/>
              <a:ea typeface="+mj-ea"/>
              <a:cs typeface="Adobe Garamond Pro"/>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pic>
        <p:nvPicPr>
          <p:cNvPr id="15363"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914400" y="2032000"/>
            <a:ext cx="3962400" cy="45799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4744" y="2032000"/>
            <a:ext cx="2791002" cy="4636216"/>
          </a:xfrm>
          <a:prstGeom prst="rect">
            <a:avLst/>
          </a:prstGeom>
          <a:ln>
            <a:noFill/>
          </a:ln>
          <a:effectLst>
            <a:softEdge rad="112500"/>
          </a:effectLst>
        </p:spPr>
      </p:pic>
    </p:spTree>
    <p:extLst>
      <p:ext uri="{BB962C8B-B14F-4D97-AF65-F5344CB8AC3E}">
        <p14:creationId xmlns:p14="http://schemas.microsoft.com/office/powerpoint/2010/main" val="1890812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7112001"/>
          </a:xfrm>
          <a:prstGeom prst="rect">
            <a:avLst/>
          </a:prstGeom>
        </p:spPr>
      </p:pic>
      <p:sp>
        <p:nvSpPr>
          <p:cNvPr id="16386" name="Rectangle 3"/>
          <p:cNvSpPr>
            <a:spLocks noGrp="1" noChangeArrowheads="1"/>
          </p:cNvSpPr>
          <p:nvPr>
            <p:ph type="body" idx="1"/>
          </p:nvPr>
        </p:nvSpPr>
        <p:spPr>
          <a:xfrm>
            <a:off x="558800" y="2057400"/>
            <a:ext cx="8229600" cy="1828800"/>
          </a:xfrm>
        </p:spPr>
        <p:txBody>
          <a:bodyPr>
            <a:noAutofit/>
          </a:bodyPr>
          <a:lstStyle/>
          <a:p>
            <a:pPr algn="ctr" eaLnBrk="1" hangingPunct="1">
              <a:lnSpc>
                <a:spcPct val="100000"/>
              </a:lnSpc>
              <a:buFontTx/>
              <a:buNone/>
            </a:pPr>
            <a:r>
              <a:rPr lang="en-US" altLang="pt-BR" sz="5400" i="1" smtClean="0">
                <a:solidFill>
                  <a:srgbClr val="000000"/>
                </a:solidFill>
                <a:latin typeface="Gill Sans MT" charset="0"/>
                <a:ea typeface="Gill Sans MT" charset="0"/>
                <a:cs typeface="Gill Sans MT" charset="0"/>
              </a:rPr>
              <a:t> Our God supply all our needs…Depend on the Word!</a:t>
            </a:r>
          </a:p>
        </p:txBody>
      </p:sp>
    </p:spTree>
    <p:extLst>
      <p:ext uri="{BB962C8B-B14F-4D97-AF65-F5344CB8AC3E}">
        <p14:creationId xmlns:p14="http://schemas.microsoft.com/office/powerpoint/2010/main" val="958268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91419428"/>
              </p:ext>
            </p:extLst>
          </p:nvPr>
        </p:nvGraphicFramePr>
        <p:xfrm>
          <a:off x="744220" y="1600200"/>
          <a:ext cx="7612380" cy="4389120"/>
        </p:xfrm>
        <a:graphic>
          <a:graphicData uri="http://schemas.openxmlformats.org/drawingml/2006/table">
            <a:tbl>
              <a:tblPr/>
              <a:tblGrid>
                <a:gridCol w="7612380"/>
              </a:tblGrid>
              <a:tr h="3462814">
                <a:tc>
                  <a:txBody>
                    <a:bodyPr/>
                    <a:lstStyle/>
                    <a:p>
                      <a:pPr marL="0" marR="0">
                        <a:spcBef>
                          <a:spcPts val="0"/>
                        </a:spcBef>
                        <a:spcAft>
                          <a:spcPts val="0"/>
                        </a:spcAft>
                      </a:pPr>
                      <a:r>
                        <a:rPr lang="en-US" sz="2000" dirty="0">
                          <a:effectLst/>
                          <a:latin typeface="Gill Sans MT" charset="0"/>
                          <a:ea typeface="Gill Sans MT" charset="0"/>
                          <a:cs typeface="Gill Sans MT" charset="0"/>
                        </a:rPr>
                        <a:t> </a:t>
                      </a:r>
                    </a:p>
                    <a:p>
                      <a:pPr marL="0" marR="0">
                        <a:spcBef>
                          <a:spcPts val="0"/>
                        </a:spcBef>
                        <a:spcAft>
                          <a:spcPts val="0"/>
                        </a:spcAft>
                      </a:pPr>
                      <a:r>
                        <a:rPr lang="en-US" sz="3200" b="1" kern="0" dirty="0">
                          <a:effectLst/>
                          <a:latin typeface="Gill Sans MT" charset="0"/>
                          <a:ea typeface="Gill Sans MT" charset="0"/>
                          <a:cs typeface="Gill Sans MT" charset="0"/>
                        </a:rPr>
                        <a:t>Group Work:  Assignment # 3</a:t>
                      </a:r>
                    </a:p>
                    <a:p>
                      <a:pPr marL="0" marR="0">
                        <a:spcBef>
                          <a:spcPts val="0"/>
                        </a:spcBef>
                        <a:spcAft>
                          <a:spcPts val="0"/>
                        </a:spcAft>
                      </a:pPr>
                      <a:r>
                        <a:rPr lang="en-US" sz="2000" dirty="0">
                          <a:effectLst/>
                          <a:latin typeface="Gill Sans MT" charset="0"/>
                          <a:ea typeface="Gill Sans MT" charset="0"/>
                          <a:cs typeface="Gill Sans MT" charset="0"/>
                        </a:rPr>
                        <a:t> </a:t>
                      </a:r>
                    </a:p>
                    <a:p>
                      <a:pPr marL="0" marR="0">
                        <a:spcBef>
                          <a:spcPts val="0"/>
                        </a:spcBef>
                        <a:spcAft>
                          <a:spcPts val="0"/>
                        </a:spcAft>
                      </a:pPr>
                      <a:r>
                        <a:rPr lang="en-US" sz="2400" b="1" i="1" dirty="0">
                          <a:effectLst/>
                          <a:latin typeface="Gill Sans MT" charset="0"/>
                          <a:ea typeface="Gill Sans MT" charset="0"/>
                          <a:cs typeface="Gill Sans MT" charset="0"/>
                        </a:rPr>
                        <a:t>Note to the Presenter:</a:t>
                      </a:r>
                      <a:r>
                        <a:rPr lang="en-US" sz="2400" i="1" dirty="0">
                          <a:effectLst/>
                          <a:latin typeface="Gill Sans MT" charset="0"/>
                          <a:ea typeface="Gill Sans MT" charset="0"/>
                          <a:cs typeface="Gill Sans MT" charset="0"/>
                        </a:rPr>
                        <a:t>  </a:t>
                      </a:r>
                      <a:r>
                        <a:rPr lang="en-US" sz="2400" dirty="0" smtClean="0">
                          <a:effectLst/>
                          <a:latin typeface="Gill Sans MT" charset="0"/>
                          <a:ea typeface="Gill Sans MT" charset="0"/>
                          <a:cs typeface="Gill Sans MT" charset="0"/>
                        </a:rPr>
                        <a:t>Ask </a:t>
                      </a:r>
                      <a:r>
                        <a:rPr lang="en-US" sz="2400" dirty="0">
                          <a:effectLst/>
                          <a:latin typeface="Gill Sans MT" charset="0"/>
                          <a:ea typeface="Gill Sans MT" charset="0"/>
                          <a:cs typeface="Gill Sans MT" charset="0"/>
                        </a:rPr>
                        <a:t>the women to work together in groups of three or four.  Ask half of the groups to begin at the top on page 42 and work down.  Ask the other half to begin at the bottom and work up.  Get them to think of two Bible women who depended on the Word of God to meet that particular need.  What was the situation when that need was met?  After four or five minutes, get responses from the groups for the different areas listed on page 42.</a:t>
                      </a:r>
                    </a:p>
                    <a:p>
                      <a:pPr marL="0" marR="0">
                        <a:spcBef>
                          <a:spcPts val="0"/>
                        </a:spcBef>
                        <a:spcAft>
                          <a:spcPts val="0"/>
                        </a:spcAft>
                        <a:tabLst>
                          <a:tab pos="2743200" algn="ctr"/>
                          <a:tab pos="5486400" algn="r"/>
                          <a:tab pos="457200" algn="l"/>
                        </a:tabLst>
                      </a:pPr>
                      <a:r>
                        <a:rPr lang="en-US" sz="2400" dirty="0">
                          <a:effectLst/>
                          <a:latin typeface="Gill Sans MT" charset="0"/>
                          <a:ea typeface="Gill Sans MT" charset="0"/>
                          <a:cs typeface="Gill Sans MT" charset="0"/>
                        </a:rPr>
                        <a:t> </a:t>
                      </a: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42286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368556474"/>
              </p:ext>
            </p:extLst>
          </p:nvPr>
        </p:nvGraphicFramePr>
        <p:xfrm>
          <a:off x="723441" y="1088610"/>
          <a:ext cx="7917180" cy="4815840"/>
        </p:xfrm>
        <a:graphic>
          <a:graphicData uri="http://schemas.openxmlformats.org/drawingml/2006/table">
            <a:tbl>
              <a:tblPr/>
              <a:tblGrid>
                <a:gridCol w="7917180"/>
              </a:tblGrid>
              <a:tr h="0">
                <a:tc>
                  <a:txBody>
                    <a:bodyPr/>
                    <a:lstStyle/>
                    <a:p>
                      <a:pPr marL="0" marR="0">
                        <a:spcBef>
                          <a:spcPts val="0"/>
                        </a:spcBef>
                        <a:spcAft>
                          <a:spcPts val="0"/>
                        </a:spcAft>
                      </a:pPr>
                      <a:r>
                        <a:rPr lang="en-US" sz="2400" dirty="0">
                          <a:effectLst/>
                          <a:latin typeface="Gill Sans MT" charset="0"/>
                          <a:ea typeface="Gill Sans MT" charset="0"/>
                          <a:cs typeface="Gill Sans MT" charset="0"/>
                        </a:rPr>
                        <a:t> </a:t>
                      </a:r>
                    </a:p>
                    <a:p>
                      <a:pPr marL="0" marR="0">
                        <a:spcBef>
                          <a:spcPts val="0"/>
                        </a:spcBef>
                        <a:spcAft>
                          <a:spcPts val="0"/>
                        </a:spcAft>
                      </a:pPr>
                      <a:r>
                        <a:rPr lang="en-US" sz="2800" b="1" kern="0" dirty="0">
                          <a:effectLst/>
                          <a:latin typeface="Gill Sans MT" charset="0"/>
                          <a:ea typeface="Gill Sans MT" charset="0"/>
                          <a:cs typeface="Gill Sans MT" charset="0"/>
                        </a:rPr>
                        <a:t>Group Work:  </a:t>
                      </a:r>
                      <a:r>
                        <a:rPr lang="en-US" sz="2800" b="1" kern="0" dirty="0" smtClean="0">
                          <a:effectLst/>
                          <a:latin typeface="Gill Sans MT" charset="0"/>
                          <a:ea typeface="Gill Sans MT" charset="0"/>
                          <a:cs typeface="Gill Sans MT" charset="0"/>
                        </a:rPr>
                        <a:t>Assignment 1:</a:t>
                      </a:r>
                      <a:endParaRPr lang="en-US" sz="2800" b="1" kern="0" dirty="0">
                        <a:effectLst/>
                        <a:latin typeface="Gill Sans MT" charset="0"/>
                        <a:ea typeface="Gill Sans MT" charset="0"/>
                        <a:cs typeface="Gill Sans MT" charset="0"/>
                      </a:endParaRPr>
                    </a:p>
                    <a:p>
                      <a:pPr marL="0" marR="0">
                        <a:spcBef>
                          <a:spcPts val="0"/>
                        </a:spcBef>
                        <a:spcAft>
                          <a:spcPts val="0"/>
                        </a:spcAft>
                      </a:pPr>
                      <a:r>
                        <a:rPr lang="en-US" sz="2400" dirty="0">
                          <a:effectLst/>
                          <a:latin typeface="Gill Sans MT" charset="0"/>
                          <a:ea typeface="Gill Sans MT" charset="0"/>
                          <a:cs typeface="Gill Sans MT" charset="0"/>
                        </a:rPr>
                        <a:t> </a:t>
                      </a:r>
                    </a:p>
                    <a:p>
                      <a:pPr marL="0" marR="0">
                        <a:spcBef>
                          <a:spcPts val="0"/>
                        </a:spcBef>
                        <a:spcAft>
                          <a:spcPts val="0"/>
                        </a:spcAft>
                      </a:pPr>
                      <a:r>
                        <a:rPr lang="en-US" sz="2400" b="1" i="1" dirty="0">
                          <a:effectLst/>
                          <a:latin typeface="Gill Sans MT" charset="0"/>
                          <a:ea typeface="Gill Sans MT" charset="0"/>
                          <a:cs typeface="Gill Sans MT" charset="0"/>
                        </a:rPr>
                        <a:t>Note to Presenter:</a:t>
                      </a:r>
                      <a:r>
                        <a:rPr lang="en-US" sz="2400" i="1" dirty="0">
                          <a:effectLst/>
                          <a:latin typeface="Gill Sans MT" charset="0"/>
                          <a:ea typeface="Gill Sans MT" charset="0"/>
                          <a:cs typeface="Gill Sans MT" charset="0"/>
                        </a:rPr>
                        <a:t>  </a:t>
                      </a:r>
                      <a:r>
                        <a:rPr lang="en-US" sz="2400" dirty="0">
                          <a:effectLst/>
                          <a:latin typeface="Gill Sans MT" charset="0"/>
                          <a:ea typeface="Gill Sans MT" charset="0"/>
                          <a:cs typeface="Gill Sans MT" charset="0"/>
                        </a:rPr>
                        <a:t>Pass out brown lunch bags at the previous meeting.  Instruct the women to put an object in the bag that will illustrate something that God does for them.  They are to tell no one what they put into the bag, but they should bring it to this meeting.  Ask them now to get into groups of eight, nine, or ten, but no more than ten.  The youngest person begins first.  One at a time they will take out their object and say two or three sentences about what it illustrates about God's working in their lives.</a:t>
                      </a:r>
                    </a:p>
                    <a:p>
                      <a:pPr marL="0" marR="0">
                        <a:spcBef>
                          <a:spcPts val="0"/>
                        </a:spcBef>
                        <a:spcAft>
                          <a:spcPts val="0"/>
                        </a:spcAft>
                      </a:pPr>
                      <a:r>
                        <a:rPr lang="en-US" sz="2400" dirty="0">
                          <a:effectLst/>
                          <a:latin typeface="Gill Sans MT" charset="0"/>
                          <a:ea typeface="Gill Sans MT" charset="0"/>
                          <a:cs typeface="Gill Sans MT" charset="0"/>
                        </a:rPr>
                        <a:t> </a:t>
                      </a: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312913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2" name="Title 1"/>
          <p:cNvSpPr>
            <a:spLocks noGrp="1"/>
          </p:cNvSpPr>
          <p:nvPr>
            <p:ph type="title"/>
          </p:nvPr>
        </p:nvSpPr>
        <p:spPr>
          <a:xfrm>
            <a:off x="609600" y="2006600"/>
            <a:ext cx="7594600" cy="1143000"/>
          </a:xfrm>
        </p:spPr>
        <p:txBody>
          <a:bodyPr>
            <a:normAutofit fontScale="90000"/>
          </a:bodyPr>
          <a:lstStyle/>
          <a:p>
            <a:pPr>
              <a:defRPr/>
            </a:pPr>
            <a:r>
              <a:rPr lang="en-US" sz="6000" b="1" i="1" dirty="0" smtClean="0">
                <a:solidFill>
                  <a:srgbClr val="000090"/>
                </a:solidFill>
                <a:latin typeface="Gill Sans MT" charset="0"/>
                <a:ea typeface="Gill Sans MT" charset="0"/>
                <a:cs typeface="Gill Sans MT" charset="0"/>
              </a:rPr>
              <a:t>E</a:t>
            </a:r>
            <a:r>
              <a:rPr lang="en-US" sz="6000" b="1" i="1" dirty="0" smtClean="0">
                <a:latin typeface="Gill Sans MT" charset="0"/>
                <a:ea typeface="Gill Sans MT" charset="0"/>
                <a:cs typeface="Gill Sans MT" charset="0"/>
              </a:rPr>
              <a:t> - </a:t>
            </a:r>
            <a:r>
              <a:rPr lang="en-US" sz="6000" b="1" i="1" dirty="0" smtClean="0">
                <a:solidFill>
                  <a:srgbClr val="996633"/>
                </a:solidFill>
                <a:latin typeface="Gill Sans MT" charset="0"/>
                <a:ea typeface="Gill Sans MT" charset="0"/>
                <a:cs typeface="Gill Sans MT" charset="0"/>
              </a:rPr>
              <a:t>ETERNAL NEEDS  </a:t>
            </a:r>
            <a:r>
              <a:rPr lang="en-US" sz="6000" b="1" i="1" dirty="0" smtClean="0">
                <a:latin typeface="Gill Sans MT" charset="0"/>
                <a:ea typeface="Gill Sans MT" charset="0"/>
                <a:cs typeface="Gill Sans MT" charset="0"/>
              </a:rPr>
              <a:t/>
            </a:r>
            <a:br>
              <a:rPr lang="en-US" sz="6000" b="1" i="1" dirty="0" smtClean="0">
                <a:latin typeface="Gill Sans MT" charset="0"/>
                <a:ea typeface="Gill Sans MT" charset="0"/>
                <a:cs typeface="Gill Sans MT" charset="0"/>
              </a:rPr>
            </a:br>
            <a:r>
              <a:rPr lang="en-US" sz="4000" i="1" dirty="0" smtClean="0">
                <a:latin typeface="Gill Sans MT" charset="0"/>
                <a:ea typeface="Gill Sans MT" charset="0"/>
                <a:cs typeface="Gill Sans MT" charset="0"/>
              </a:rPr>
              <a:t>1 </a:t>
            </a:r>
            <a:r>
              <a:rPr lang="en-US" sz="4000" i="1" dirty="0">
                <a:latin typeface="Gill Sans MT" charset="0"/>
                <a:ea typeface="Gill Sans MT" charset="0"/>
                <a:cs typeface="Gill Sans MT" charset="0"/>
              </a:rPr>
              <a:t>Peter 2:2</a:t>
            </a:r>
            <a:r>
              <a:rPr lang="en-US" sz="4000" b="1" i="1" dirty="0">
                <a:latin typeface="Gill Sans MT" charset="0"/>
                <a:ea typeface="Gill Sans MT" charset="0"/>
                <a:cs typeface="Gill Sans MT" charset="0"/>
              </a:rPr>
              <a:t>.</a:t>
            </a:r>
            <a:r>
              <a:rPr lang="en-US" sz="4000" i="1" dirty="0">
                <a:latin typeface="Gill Sans MT" charset="0"/>
                <a:ea typeface="Gill Sans MT" charset="0"/>
                <a:cs typeface="Gill Sans MT" charset="0"/>
              </a:rPr>
              <a:t> </a:t>
            </a:r>
            <a:endParaRPr lang="en-US" sz="4000" dirty="0">
              <a:latin typeface="Gill Sans MT" charset="0"/>
              <a:ea typeface="Gill Sans MT" charset="0"/>
              <a:cs typeface="Gill Sans MT" charset="0"/>
            </a:endParaRPr>
          </a:p>
        </p:txBody>
      </p:sp>
      <p:pic>
        <p:nvPicPr>
          <p:cNvPr id="4" name="Picture 3"/>
          <p:cNvPicPr>
            <a:picLocks noChangeAspect="1"/>
          </p:cNvPicPr>
          <p:nvPr/>
        </p:nvPicPr>
        <p:blipFill rotWithShape="1">
          <a:blip r:embed="rId4"/>
          <a:srcRect r="56615"/>
          <a:stretch/>
        </p:blipFill>
        <p:spPr>
          <a:xfrm>
            <a:off x="6271760" y="2628900"/>
            <a:ext cx="2669040" cy="3949700"/>
          </a:xfrm>
          <a:prstGeom prst="rect">
            <a:avLst/>
          </a:prstGeom>
          <a:ln>
            <a:noFill/>
          </a:ln>
          <a:effectLst>
            <a:softEdge rad="112500"/>
          </a:effectLst>
        </p:spPr>
      </p:pic>
    </p:spTree>
    <p:extLst>
      <p:ext uri="{BB962C8B-B14F-4D97-AF65-F5344CB8AC3E}">
        <p14:creationId xmlns:p14="http://schemas.microsoft.com/office/powerpoint/2010/main" val="447032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7112001"/>
          </a:xfrm>
          <a:prstGeom prst="rect">
            <a:avLst/>
          </a:prstGeom>
        </p:spPr>
      </p:pic>
      <p:sp>
        <p:nvSpPr>
          <p:cNvPr id="13315" name="Rectangle 3"/>
          <p:cNvSpPr>
            <a:spLocks noGrp="1" noChangeArrowheads="1"/>
          </p:cNvSpPr>
          <p:nvPr>
            <p:ph type="body" idx="1"/>
          </p:nvPr>
        </p:nvSpPr>
        <p:spPr>
          <a:xfrm>
            <a:off x="609600" y="2027238"/>
            <a:ext cx="8001000" cy="3459162"/>
          </a:xfrm>
        </p:spPr>
        <p:txBody>
          <a:bodyPr/>
          <a:lstStyle/>
          <a:p>
            <a:pPr algn="ctr" eaLnBrk="1" hangingPunct="1">
              <a:lnSpc>
                <a:spcPct val="130000"/>
              </a:lnSpc>
              <a:buFontTx/>
              <a:buNone/>
              <a:defRPr/>
            </a:pPr>
            <a:r>
              <a:rPr lang="en-US" sz="3600" b="1" dirty="0" smtClean="0">
                <a:solidFill>
                  <a:srgbClr val="000000"/>
                </a:solidFill>
                <a:latin typeface="Gill Sans MT" charset="0"/>
                <a:ea typeface="Gill Sans MT" charset="0"/>
                <a:cs typeface="Gill Sans MT" charset="0"/>
              </a:rPr>
              <a:t>     Like newborn babies, crave pure spiritual milk, so that by it </a:t>
            </a:r>
            <a:r>
              <a:rPr lang="en-US" sz="3600" b="1" i="1" dirty="0" smtClean="0">
                <a:solidFill>
                  <a:srgbClr val="996633"/>
                </a:solidFill>
                <a:latin typeface="Gill Sans MT" charset="0"/>
                <a:ea typeface="Gill Sans MT" charset="0"/>
                <a:cs typeface="Gill Sans MT" charset="0"/>
              </a:rPr>
              <a:t>you may grow up in your salvation. </a:t>
            </a:r>
          </a:p>
          <a:p>
            <a:pPr algn="ctr" eaLnBrk="1" hangingPunct="1">
              <a:lnSpc>
                <a:spcPct val="130000"/>
              </a:lnSpc>
              <a:buFontTx/>
              <a:buNone/>
              <a:defRPr/>
            </a:pPr>
            <a:r>
              <a:rPr lang="en-US" dirty="0" smtClean="0">
                <a:solidFill>
                  <a:srgbClr val="000000"/>
                </a:solidFill>
                <a:latin typeface="Gill Sans MT" charset="0"/>
                <a:ea typeface="Gill Sans MT" charset="0"/>
                <a:cs typeface="Gill Sans MT" charset="0"/>
              </a:rPr>
              <a:t>1 Peter 2:2. </a:t>
            </a:r>
          </a:p>
        </p:txBody>
      </p:sp>
    </p:spTree>
    <p:extLst>
      <p:ext uri="{BB962C8B-B14F-4D97-AF65-F5344CB8AC3E}">
        <p14:creationId xmlns:p14="http://schemas.microsoft.com/office/powerpoint/2010/main" val="1539447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14339" name="Rectangle 3"/>
          <p:cNvSpPr>
            <a:spLocks noGrp="1" noChangeArrowheads="1"/>
          </p:cNvSpPr>
          <p:nvPr>
            <p:ph type="body" idx="1"/>
          </p:nvPr>
        </p:nvSpPr>
        <p:spPr>
          <a:xfrm>
            <a:off x="457200" y="2032000"/>
            <a:ext cx="8534400" cy="3916363"/>
          </a:xfrm>
        </p:spPr>
        <p:txBody>
          <a:bodyPr>
            <a:normAutofit/>
          </a:bodyPr>
          <a:lstStyle/>
          <a:p>
            <a:pPr eaLnBrk="1" hangingPunct="1">
              <a:defRPr/>
            </a:pPr>
            <a:r>
              <a:rPr lang="en-US" sz="3200" dirty="0" smtClean="0">
                <a:solidFill>
                  <a:srgbClr val="000000"/>
                </a:solidFill>
                <a:latin typeface="Gill Sans MT" charset="0"/>
                <a:ea typeface="Gill Sans MT" charset="0"/>
                <a:cs typeface="Gill Sans MT" charset="0"/>
              </a:rPr>
              <a:t>The Word of God is our means of Salvation, for it points to the Living Word who died that we might live. </a:t>
            </a:r>
          </a:p>
          <a:p>
            <a:pPr eaLnBrk="1" hangingPunct="1">
              <a:lnSpc>
                <a:spcPct val="70000"/>
              </a:lnSpc>
              <a:buFontTx/>
              <a:buNone/>
              <a:defRPr/>
            </a:pPr>
            <a:endParaRPr lang="en-US" sz="3200" dirty="0" smtClean="0">
              <a:solidFill>
                <a:srgbClr val="000000"/>
              </a:solidFill>
              <a:latin typeface="Gill Sans MT" charset="0"/>
              <a:ea typeface="Gill Sans MT" charset="0"/>
              <a:cs typeface="Gill Sans MT" charset="0"/>
            </a:endParaRPr>
          </a:p>
          <a:p>
            <a:pPr eaLnBrk="1" hangingPunct="1">
              <a:defRPr/>
            </a:pPr>
            <a:r>
              <a:rPr lang="en-US" sz="3200" dirty="0" smtClean="0">
                <a:solidFill>
                  <a:srgbClr val="000000"/>
                </a:solidFill>
                <a:latin typeface="Gill Sans MT" charset="0"/>
                <a:ea typeface="Gill Sans MT" charset="0"/>
                <a:cs typeface="Gill Sans MT" charset="0"/>
              </a:rPr>
              <a:t>It is what we need to continue to grow spiritually, to change and grow and become what God wants us to be.</a:t>
            </a:r>
          </a:p>
        </p:txBody>
      </p:sp>
    </p:spTree>
    <p:extLst>
      <p:ext uri="{BB962C8B-B14F-4D97-AF65-F5344CB8AC3E}">
        <p14:creationId xmlns:p14="http://schemas.microsoft.com/office/powerpoint/2010/main" val="1888738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Tree>
    <p:extLst>
      <p:ext uri="{BB962C8B-B14F-4D97-AF65-F5344CB8AC3E}">
        <p14:creationId xmlns:p14="http://schemas.microsoft.com/office/powerpoint/2010/main" val="665208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15363" name="Rectangle 3"/>
          <p:cNvSpPr>
            <a:spLocks noGrp="1" noChangeArrowheads="1"/>
          </p:cNvSpPr>
          <p:nvPr>
            <p:ph type="body" idx="1"/>
          </p:nvPr>
        </p:nvSpPr>
        <p:spPr>
          <a:xfrm>
            <a:off x="457200" y="2382838"/>
            <a:ext cx="8229600" cy="3611562"/>
          </a:xfrm>
        </p:spPr>
        <p:txBody>
          <a:bodyPr/>
          <a:lstStyle/>
          <a:p>
            <a:pPr marL="0" indent="0" algn="ctr" eaLnBrk="1" hangingPunct="1">
              <a:lnSpc>
                <a:spcPct val="120000"/>
              </a:lnSpc>
              <a:buFontTx/>
              <a:buNone/>
              <a:defRPr/>
            </a:pPr>
            <a:r>
              <a:rPr lang="en-US" sz="2800" b="1" dirty="0" smtClean="0">
                <a:solidFill>
                  <a:srgbClr val="000000"/>
                </a:solidFill>
                <a:latin typeface="Gill Sans MT" charset="0"/>
                <a:ea typeface="Gill Sans MT" charset="0"/>
                <a:cs typeface="Gill Sans MT" charset="0"/>
              </a:rPr>
              <a:t>You can't help but find Christ, salvation, and Christian growth when you spend time with the Word. It is guaranteed to change your life for eternity if you give it a chance. You can depend on the Word for your eternal needs.</a:t>
            </a:r>
          </a:p>
        </p:txBody>
      </p:sp>
    </p:spTree>
    <p:extLst>
      <p:ext uri="{BB962C8B-B14F-4D97-AF65-F5344CB8AC3E}">
        <p14:creationId xmlns:p14="http://schemas.microsoft.com/office/powerpoint/2010/main" val="1356369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2" name="Title 1"/>
          <p:cNvSpPr>
            <a:spLocks noGrp="1"/>
          </p:cNvSpPr>
          <p:nvPr>
            <p:ph type="title"/>
          </p:nvPr>
        </p:nvSpPr>
        <p:spPr>
          <a:xfrm>
            <a:off x="431800" y="2438400"/>
            <a:ext cx="7772400" cy="1143000"/>
          </a:xfrm>
        </p:spPr>
        <p:txBody>
          <a:bodyPr>
            <a:normAutofit fontScale="90000"/>
          </a:bodyPr>
          <a:lstStyle/>
          <a:p>
            <a:pPr>
              <a:defRPr/>
            </a:pPr>
            <a:r>
              <a:rPr lang="en-US" sz="6000" b="1" dirty="0" smtClean="0">
                <a:solidFill>
                  <a:srgbClr val="000090"/>
                </a:solidFill>
                <a:latin typeface="Gill Sans MT" charset="0"/>
                <a:ea typeface="Gill Sans MT" charset="0"/>
                <a:cs typeface="Gill Sans MT" charset="0"/>
              </a:rPr>
              <a:t>N </a:t>
            </a:r>
            <a:r>
              <a:rPr lang="en-US" sz="6000" b="1" dirty="0" smtClean="0">
                <a:latin typeface="Gill Sans MT" charset="0"/>
                <a:ea typeface="Gill Sans MT" charset="0"/>
                <a:cs typeface="Gill Sans MT" charset="0"/>
              </a:rPr>
              <a:t>- </a:t>
            </a:r>
            <a:r>
              <a:rPr lang="en-US" sz="6000" b="1" i="1" dirty="0" smtClean="0">
                <a:solidFill>
                  <a:srgbClr val="996633"/>
                </a:solidFill>
                <a:latin typeface="Gill Sans MT" charset="0"/>
                <a:ea typeface="Gill Sans MT" charset="0"/>
                <a:cs typeface="Gill Sans MT" charset="0"/>
              </a:rPr>
              <a:t>NEED FOR     MEANING IN LIFE  </a:t>
            </a:r>
            <a:r>
              <a:rPr lang="en-US" sz="6000" b="1" dirty="0" smtClean="0">
                <a:latin typeface="Gill Sans MT" charset="0"/>
                <a:ea typeface="Gill Sans MT" charset="0"/>
                <a:cs typeface="Gill Sans MT" charset="0"/>
              </a:rPr>
              <a:t/>
            </a:r>
            <a:br>
              <a:rPr lang="en-US" sz="6000" b="1" dirty="0" smtClean="0">
                <a:latin typeface="Gill Sans MT" charset="0"/>
                <a:ea typeface="Gill Sans MT" charset="0"/>
                <a:cs typeface="Gill Sans MT" charset="0"/>
              </a:rPr>
            </a:br>
            <a:r>
              <a:rPr lang="en-US" i="1" dirty="0" smtClean="0">
                <a:latin typeface="Gill Sans MT" charset="0"/>
                <a:ea typeface="Gill Sans MT" charset="0"/>
                <a:cs typeface="Gill Sans MT" charset="0"/>
              </a:rPr>
              <a:t>Psalm </a:t>
            </a:r>
            <a:r>
              <a:rPr lang="en-US" i="1" dirty="0">
                <a:latin typeface="Gill Sans MT" charset="0"/>
                <a:ea typeface="Gill Sans MT" charset="0"/>
                <a:cs typeface="Gill Sans MT" charset="0"/>
              </a:rPr>
              <a:t>119:104</a:t>
            </a:r>
            <a:r>
              <a:rPr lang="en-US" i="1" dirty="0" smtClean="0">
                <a:latin typeface="Gill Sans MT" charset="0"/>
                <a:ea typeface="Gill Sans MT" charset="0"/>
                <a:cs typeface="Gill Sans MT" charset="0"/>
              </a:rPr>
              <a:t> </a:t>
            </a:r>
            <a:endParaRPr lang="en-US" i="1" dirty="0">
              <a:latin typeface="Gill Sans MT" charset="0"/>
              <a:ea typeface="Gill Sans MT" charset="0"/>
              <a:cs typeface="Gill Sans MT" charset="0"/>
            </a:endParaRPr>
          </a:p>
        </p:txBody>
      </p:sp>
      <p:pic>
        <p:nvPicPr>
          <p:cNvPr id="4" name="Picture 3"/>
          <p:cNvPicPr>
            <a:picLocks noChangeAspect="1"/>
          </p:cNvPicPr>
          <p:nvPr/>
        </p:nvPicPr>
        <p:blipFill rotWithShape="1">
          <a:blip r:embed="rId4"/>
          <a:srcRect l="6111" r="62500"/>
          <a:stretch/>
        </p:blipFill>
        <p:spPr>
          <a:xfrm>
            <a:off x="6673095" y="1879600"/>
            <a:ext cx="2083553" cy="4978400"/>
          </a:xfrm>
          <a:prstGeom prst="rect">
            <a:avLst/>
          </a:prstGeom>
          <a:ln>
            <a:noFill/>
          </a:ln>
          <a:effectLst>
            <a:softEdge rad="112500"/>
          </a:effectLst>
        </p:spPr>
      </p:pic>
    </p:spTree>
    <p:extLst>
      <p:ext uri="{BB962C8B-B14F-4D97-AF65-F5344CB8AC3E}">
        <p14:creationId xmlns:p14="http://schemas.microsoft.com/office/powerpoint/2010/main" val="186235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22530" name="Rectangle 3"/>
          <p:cNvSpPr>
            <a:spLocks noGrp="1" noChangeArrowheads="1"/>
          </p:cNvSpPr>
          <p:nvPr>
            <p:ph type="body" idx="1"/>
          </p:nvPr>
        </p:nvSpPr>
        <p:spPr>
          <a:xfrm>
            <a:off x="152400" y="2362200"/>
            <a:ext cx="4953000" cy="2133600"/>
          </a:xfrm>
        </p:spPr>
        <p:txBody>
          <a:bodyPr>
            <a:noAutofit/>
          </a:bodyPr>
          <a:lstStyle/>
          <a:p>
            <a:pPr algn="ctr" eaLnBrk="1" hangingPunct="1">
              <a:lnSpc>
                <a:spcPct val="130000"/>
              </a:lnSpc>
              <a:buFontTx/>
              <a:buNone/>
            </a:pPr>
            <a:r>
              <a:rPr lang="en-US" altLang="pt-BR" sz="3600" b="1" i="1" dirty="0" smtClean="0">
                <a:solidFill>
                  <a:srgbClr val="996633"/>
                </a:solidFill>
                <a:latin typeface="Gill Sans MT" charset="0"/>
                <a:ea typeface="Gill Sans MT" charset="0"/>
                <a:cs typeface="Gill Sans MT" charset="0"/>
              </a:rPr>
              <a:t>I gain understanding </a:t>
            </a:r>
            <a:r>
              <a:rPr lang="en-US" altLang="pt-BR" sz="3600" b="1" dirty="0" smtClean="0">
                <a:solidFill>
                  <a:srgbClr val="000000"/>
                </a:solidFill>
                <a:latin typeface="Gill Sans MT" charset="0"/>
                <a:ea typeface="Gill Sans MT" charset="0"/>
                <a:cs typeface="Gill Sans MT" charset="0"/>
              </a:rPr>
              <a:t>from your precepts;  therefore I hate every wrong path. </a:t>
            </a:r>
          </a:p>
          <a:p>
            <a:pPr algn="ctr" eaLnBrk="1" hangingPunct="1">
              <a:lnSpc>
                <a:spcPct val="130000"/>
              </a:lnSpc>
              <a:buFontTx/>
              <a:buNone/>
            </a:pPr>
            <a:r>
              <a:rPr lang="en-US" altLang="pt-BR" dirty="0" smtClean="0">
                <a:solidFill>
                  <a:srgbClr val="000000"/>
                </a:solidFill>
                <a:latin typeface="Gill Sans MT" charset="0"/>
                <a:ea typeface="Gill Sans MT" charset="0"/>
                <a:cs typeface="Gill Sans MT" charset="0"/>
              </a:rPr>
              <a:t>Psalm 119:104</a:t>
            </a:r>
          </a:p>
          <a:p>
            <a:pPr algn="ctr" eaLnBrk="1" hangingPunct="1">
              <a:lnSpc>
                <a:spcPct val="130000"/>
              </a:lnSpc>
              <a:buFontTx/>
              <a:buNone/>
            </a:pPr>
            <a:endParaRPr lang="en-US" altLang="pt-BR" sz="3600" b="1" dirty="0" smtClean="0">
              <a:solidFill>
                <a:srgbClr val="000000"/>
              </a:solidFill>
              <a:latin typeface="Gill Sans MT" charset="0"/>
              <a:ea typeface="Gill Sans MT" charset="0"/>
              <a:cs typeface="Gill Sans MT" charset="0"/>
            </a:endParaRPr>
          </a:p>
          <a:p>
            <a:pPr algn="ctr" eaLnBrk="1" hangingPunct="1">
              <a:lnSpc>
                <a:spcPct val="130000"/>
              </a:lnSpc>
              <a:buFontTx/>
              <a:buNone/>
            </a:pPr>
            <a:r>
              <a:rPr lang="en-US" altLang="pt-BR" sz="3600" b="1" dirty="0" smtClean="0">
                <a:solidFill>
                  <a:srgbClr val="000000"/>
                </a:solidFill>
                <a:latin typeface="Gill Sans MT" charset="0"/>
                <a:ea typeface="Gill Sans MT" charset="0"/>
                <a:cs typeface="Gill Sans MT" charset="0"/>
              </a:rPr>
              <a:t/>
            </a:r>
            <a:br>
              <a:rPr lang="en-US" altLang="pt-BR" sz="3600" b="1" dirty="0" smtClean="0">
                <a:solidFill>
                  <a:srgbClr val="000000"/>
                </a:solidFill>
                <a:latin typeface="Gill Sans MT" charset="0"/>
                <a:ea typeface="Gill Sans MT" charset="0"/>
                <a:cs typeface="Gill Sans MT" charset="0"/>
              </a:rPr>
            </a:br>
            <a:endParaRPr lang="en-US" altLang="pt-BR" sz="3600" b="1" dirty="0" smtClean="0">
              <a:solidFill>
                <a:srgbClr val="000000"/>
              </a:solidFill>
              <a:latin typeface="Gill Sans MT" charset="0"/>
              <a:ea typeface="Gill Sans MT" charset="0"/>
              <a:cs typeface="Gill Sans MT"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4000" y="2286000"/>
            <a:ext cx="3633056" cy="4038600"/>
          </a:xfrm>
          <a:prstGeom prst="rect">
            <a:avLst/>
          </a:prstGeom>
          <a:ln>
            <a:noFill/>
          </a:ln>
          <a:effectLst>
            <a:softEdge rad="112500"/>
          </a:effectLst>
        </p:spPr>
      </p:pic>
    </p:spTree>
    <p:extLst>
      <p:ext uri="{BB962C8B-B14F-4D97-AF65-F5344CB8AC3E}">
        <p14:creationId xmlns:p14="http://schemas.microsoft.com/office/powerpoint/2010/main" val="21419601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3554" name="Rectangle 3"/>
          <p:cNvSpPr>
            <a:spLocks noGrp="1" noChangeArrowheads="1"/>
          </p:cNvSpPr>
          <p:nvPr>
            <p:ph type="body" idx="1"/>
          </p:nvPr>
        </p:nvSpPr>
        <p:spPr>
          <a:xfrm>
            <a:off x="914400" y="2006600"/>
            <a:ext cx="7391400" cy="4089400"/>
          </a:xfrm>
        </p:spPr>
        <p:txBody>
          <a:bodyPr>
            <a:noAutofit/>
          </a:bodyPr>
          <a:lstStyle/>
          <a:p>
            <a:pPr marL="0" indent="0" algn="ctr" eaLnBrk="1" hangingPunct="1">
              <a:lnSpc>
                <a:spcPct val="110000"/>
              </a:lnSpc>
              <a:buFontTx/>
              <a:buNone/>
            </a:pPr>
            <a:r>
              <a:rPr lang="en-US" altLang="pt-BR" dirty="0" smtClean="0">
                <a:latin typeface="Gill Sans MT" charset="0"/>
                <a:ea typeface="Gill Sans MT" charset="0"/>
                <a:cs typeface="Gill Sans MT" charset="0"/>
              </a:rPr>
              <a:t>If we will spend time with His Word we will find answers for all the hard questions of life. We will find purpose and meaning and a reason for our existence.  We will find a reason to live in spite of all the hardships and handicaps we may face.</a:t>
            </a:r>
          </a:p>
          <a:p>
            <a:pPr marL="0" indent="0" algn="ctr" eaLnBrk="1" hangingPunct="1">
              <a:lnSpc>
                <a:spcPct val="110000"/>
              </a:lnSpc>
              <a:buFontTx/>
              <a:buNone/>
            </a:pPr>
            <a:r>
              <a:rPr lang="en-US" altLang="pt-BR" dirty="0" smtClean="0">
                <a:latin typeface="Gill Sans MT" charset="0"/>
                <a:ea typeface="Gill Sans MT" charset="0"/>
                <a:cs typeface="Gill Sans MT" charset="0"/>
              </a:rPr>
              <a:t> </a:t>
            </a:r>
          </a:p>
          <a:p>
            <a:pPr marL="0" indent="0" algn="ctr" eaLnBrk="1" hangingPunct="1">
              <a:lnSpc>
                <a:spcPct val="110000"/>
              </a:lnSpc>
              <a:buFontTx/>
              <a:buNone/>
            </a:pPr>
            <a:r>
              <a:rPr lang="en-US" altLang="pt-BR" b="1" dirty="0" smtClean="0">
                <a:latin typeface="Gill Sans MT" charset="0"/>
                <a:ea typeface="Gill Sans MT" charset="0"/>
                <a:cs typeface="Gill Sans MT" charset="0"/>
              </a:rPr>
              <a:t>YOU CAN DEPEND ON GOD'S WORD FOR MEANING AND PURPOSE.</a:t>
            </a:r>
          </a:p>
        </p:txBody>
      </p:sp>
    </p:spTree>
    <p:extLst>
      <p:ext uri="{BB962C8B-B14F-4D97-AF65-F5344CB8AC3E}">
        <p14:creationId xmlns:p14="http://schemas.microsoft.com/office/powerpoint/2010/main" val="286388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4578" name="Content Placeholder 2"/>
          <p:cNvSpPr>
            <a:spLocks noGrp="1"/>
          </p:cNvSpPr>
          <p:nvPr>
            <p:ph idx="1"/>
          </p:nvPr>
        </p:nvSpPr>
        <p:spPr>
          <a:xfrm>
            <a:off x="812800" y="2260600"/>
            <a:ext cx="7543800" cy="4525963"/>
          </a:xfrm>
        </p:spPr>
        <p:txBody>
          <a:bodyPr/>
          <a:lstStyle/>
          <a:p>
            <a:pPr marL="0" indent="0" algn="ctr">
              <a:lnSpc>
                <a:spcPct val="110000"/>
              </a:lnSpc>
              <a:buFontTx/>
              <a:buNone/>
            </a:pPr>
            <a:r>
              <a:rPr lang="en-US" altLang="pt-BR" sz="2800" b="1" smtClean="0">
                <a:latin typeface="Gill Sans MT" charset="0"/>
                <a:ea typeface="Gill Sans MT" charset="0"/>
                <a:cs typeface="Gill Sans MT" charset="0"/>
              </a:rPr>
              <a:t>On December 8, 1941, the day after the Pearl Harbor bombing, a Japanese war ship steamed down the </a:t>
            </a:r>
            <a:r>
              <a:rPr lang="en-US" altLang="pt-BR" sz="2800" b="1" dirty="0" err="1" smtClean="0">
                <a:latin typeface="Gill Sans MT" charset="0"/>
                <a:ea typeface="Gill Sans MT" charset="0"/>
                <a:cs typeface="Gill Sans MT" charset="0"/>
              </a:rPr>
              <a:t>Whangpo</a:t>
            </a:r>
            <a:r>
              <a:rPr lang="en-US" altLang="pt-BR" sz="2800" b="1" dirty="0" smtClean="0">
                <a:latin typeface="Gill Sans MT" charset="0"/>
                <a:ea typeface="Gill Sans MT" charset="0"/>
                <a:cs typeface="Gill Sans MT" charset="0"/>
              </a:rPr>
              <a:t> River in Shanghai, China, where Fay Anderson, then twelve years old, lived with her family.  Her father was a British military officer, away from home at the time on military duty.</a:t>
            </a:r>
          </a:p>
          <a:p>
            <a:pPr marL="0" indent="0" algn="ctr">
              <a:lnSpc>
                <a:spcPct val="110000"/>
              </a:lnSpc>
              <a:buFontTx/>
              <a:buNone/>
            </a:pPr>
            <a:endParaRPr lang="en-US" altLang="pt-BR" sz="2800" b="1" dirty="0" smtClean="0">
              <a:latin typeface="Gill Sans MT" charset="0"/>
              <a:ea typeface="Gill Sans MT" charset="0"/>
              <a:cs typeface="Gill Sans MT" charset="0"/>
            </a:endParaRPr>
          </a:p>
        </p:txBody>
      </p:sp>
    </p:spTree>
    <p:extLst>
      <p:ext uri="{BB962C8B-B14F-4D97-AF65-F5344CB8AC3E}">
        <p14:creationId xmlns:p14="http://schemas.microsoft.com/office/powerpoint/2010/main" val="1945658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2" name="Title 1"/>
          <p:cNvSpPr>
            <a:spLocks noGrp="1"/>
          </p:cNvSpPr>
          <p:nvPr>
            <p:ph type="title"/>
          </p:nvPr>
        </p:nvSpPr>
        <p:spPr>
          <a:xfrm>
            <a:off x="330200" y="2438400"/>
            <a:ext cx="8229600" cy="1143000"/>
          </a:xfrm>
        </p:spPr>
        <p:txBody>
          <a:bodyPr>
            <a:normAutofit fontScale="90000"/>
          </a:bodyPr>
          <a:lstStyle/>
          <a:p>
            <a:pPr>
              <a:defRPr/>
            </a:pPr>
            <a:r>
              <a:rPr lang="en-US" sz="6000" b="1" dirty="0">
                <a:solidFill>
                  <a:srgbClr val="000090"/>
                </a:solidFill>
                <a:latin typeface="Gill Sans MT" charset="0"/>
                <a:ea typeface="Gill Sans MT" charset="0"/>
                <a:cs typeface="Gill Sans MT" charset="0"/>
              </a:rPr>
              <a:t>D </a:t>
            </a:r>
            <a:r>
              <a:rPr lang="en-US" sz="6000" b="1" dirty="0">
                <a:latin typeface="Gill Sans MT" charset="0"/>
                <a:ea typeface="Gill Sans MT" charset="0"/>
                <a:cs typeface="Gill Sans MT" charset="0"/>
              </a:rPr>
              <a:t>- </a:t>
            </a:r>
            <a:r>
              <a:rPr lang="en-US" sz="6000" b="1" dirty="0" smtClean="0">
                <a:solidFill>
                  <a:srgbClr val="996633"/>
                </a:solidFill>
                <a:latin typeface="Gill Sans MT" charset="0"/>
                <a:ea typeface="Gill Sans MT" charset="0"/>
                <a:cs typeface="Gill Sans MT" charset="0"/>
              </a:rPr>
              <a:t>DEFENSE </a:t>
            </a:r>
            <a:br>
              <a:rPr lang="en-US" sz="6000" b="1" dirty="0" smtClean="0">
                <a:solidFill>
                  <a:srgbClr val="996633"/>
                </a:solidFill>
                <a:latin typeface="Gill Sans MT" charset="0"/>
                <a:ea typeface="Gill Sans MT" charset="0"/>
                <a:cs typeface="Gill Sans MT" charset="0"/>
              </a:rPr>
            </a:br>
            <a:r>
              <a:rPr lang="en-US" sz="6000" b="1" dirty="0" smtClean="0">
                <a:solidFill>
                  <a:srgbClr val="996633"/>
                </a:solidFill>
                <a:latin typeface="Gill Sans MT" charset="0"/>
                <a:ea typeface="Gill Sans MT" charset="0"/>
                <a:cs typeface="Gill Sans MT" charset="0"/>
              </a:rPr>
              <a:t>AGAINST SATAN  </a:t>
            </a:r>
            <a:br>
              <a:rPr lang="en-US" sz="6000" b="1" dirty="0" smtClean="0">
                <a:solidFill>
                  <a:srgbClr val="996633"/>
                </a:solidFill>
                <a:latin typeface="Gill Sans MT" charset="0"/>
                <a:ea typeface="Gill Sans MT" charset="0"/>
                <a:cs typeface="Gill Sans MT" charset="0"/>
              </a:rPr>
            </a:br>
            <a:r>
              <a:rPr lang="en-US" sz="4000" i="1" dirty="0" smtClean="0">
                <a:latin typeface="Gill Sans MT" charset="0"/>
                <a:ea typeface="Gill Sans MT" charset="0"/>
                <a:cs typeface="Gill Sans MT" charset="0"/>
              </a:rPr>
              <a:t>Psalm </a:t>
            </a:r>
            <a:r>
              <a:rPr lang="en-US" sz="4000" i="1" dirty="0">
                <a:latin typeface="Gill Sans MT" charset="0"/>
                <a:ea typeface="Gill Sans MT" charset="0"/>
                <a:cs typeface="Gill Sans MT" charset="0"/>
              </a:rPr>
              <a:t>119:11. </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5968" y="2082800"/>
            <a:ext cx="2718032" cy="4080792"/>
          </a:xfrm>
          <a:prstGeom prst="rect">
            <a:avLst/>
          </a:prstGeom>
          <a:ln>
            <a:noFill/>
          </a:ln>
          <a:effectLst>
            <a:softEdge rad="112500"/>
          </a:effectLst>
        </p:spPr>
      </p:pic>
    </p:spTree>
    <p:extLst>
      <p:ext uri="{BB962C8B-B14F-4D97-AF65-F5344CB8AC3E}">
        <p14:creationId xmlns:p14="http://schemas.microsoft.com/office/powerpoint/2010/main" val="251716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6146" name="Rectangle 2"/>
          <p:cNvSpPr>
            <a:spLocks noGrp="1" noChangeArrowheads="1"/>
          </p:cNvSpPr>
          <p:nvPr>
            <p:ph type="title"/>
          </p:nvPr>
        </p:nvSpPr>
        <p:spPr>
          <a:xfrm>
            <a:off x="228600" y="914400"/>
            <a:ext cx="9067800" cy="1143000"/>
          </a:xfrm>
        </p:spPr>
        <p:txBody>
          <a:bodyPr/>
          <a:lstStyle/>
          <a:p>
            <a:pPr eaLnBrk="1" hangingPunct="1">
              <a:defRPr/>
            </a:pPr>
            <a:r>
              <a:rPr lang="en-US" b="1" dirty="0" smtClean="0">
                <a:solidFill>
                  <a:schemeClr val="bg1"/>
                </a:solidFill>
                <a:latin typeface="Gill Sans MT" charset="0"/>
                <a:ea typeface="Gill Sans MT" charset="0"/>
                <a:cs typeface="Gill Sans MT" charset="0"/>
              </a:rPr>
              <a:t>We Can </a:t>
            </a:r>
            <a:r>
              <a:rPr lang="en-US" b="1" i="1" dirty="0" smtClean="0">
                <a:solidFill>
                  <a:srgbClr val="002060"/>
                </a:solidFill>
                <a:latin typeface="Gill Sans MT" charset="0"/>
                <a:ea typeface="Gill Sans MT" charset="0"/>
                <a:cs typeface="Gill Sans MT" charset="0"/>
              </a:rPr>
              <a:t>DEPEND</a:t>
            </a:r>
            <a:r>
              <a:rPr lang="en-US" b="1" dirty="0" smtClean="0">
                <a:solidFill>
                  <a:schemeClr val="bg1"/>
                </a:solidFill>
                <a:latin typeface="Gill Sans MT" charset="0"/>
                <a:ea typeface="Gill Sans MT" charset="0"/>
                <a:cs typeface="Gill Sans MT" charset="0"/>
              </a:rPr>
              <a:t> on the </a:t>
            </a:r>
            <a:r>
              <a:rPr lang="en-US" b="1" i="1" dirty="0" smtClean="0">
                <a:solidFill>
                  <a:srgbClr val="002060"/>
                </a:solidFill>
                <a:latin typeface="Gill Sans MT" charset="0"/>
                <a:ea typeface="Gill Sans MT" charset="0"/>
                <a:cs typeface="Gill Sans MT" charset="0"/>
              </a:rPr>
              <a:t>WORD</a:t>
            </a:r>
          </a:p>
        </p:txBody>
      </p:sp>
      <p:sp>
        <p:nvSpPr>
          <p:cNvPr id="3075" name="Rectangle 3"/>
          <p:cNvSpPr>
            <a:spLocks noGrp="1" noChangeArrowheads="1"/>
          </p:cNvSpPr>
          <p:nvPr>
            <p:ph type="body" idx="1"/>
          </p:nvPr>
        </p:nvSpPr>
        <p:spPr>
          <a:xfrm>
            <a:off x="762000" y="2362200"/>
            <a:ext cx="4724400" cy="3810000"/>
          </a:xfrm>
        </p:spPr>
        <p:txBody>
          <a:bodyPr>
            <a:normAutofit lnSpcReduction="10000"/>
          </a:bodyPr>
          <a:lstStyle/>
          <a:p>
            <a:pPr marL="0" indent="0" algn="ctr" eaLnBrk="1" hangingPunct="1">
              <a:lnSpc>
                <a:spcPct val="130000"/>
              </a:lnSpc>
              <a:buFontTx/>
              <a:buNone/>
            </a:pPr>
            <a:r>
              <a:rPr lang="en-US" altLang="pt-BR" sz="2800" b="1" dirty="0" smtClean="0">
                <a:latin typeface="Gill Sans MT" charset="0"/>
                <a:ea typeface="Gill Sans MT" charset="0"/>
                <a:cs typeface="Gill Sans MT" charset="0"/>
              </a:rPr>
              <a:t>Today we will take the letters of the word </a:t>
            </a:r>
            <a:r>
              <a:rPr lang="ja-JP" altLang="en-US" sz="2800" b="1" dirty="0" smtClean="0">
                <a:solidFill>
                  <a:srgbClr val="000090"/>
                </a:solidFill>
                <a:latin typeface="Gill Sans MT" charset="0"/>
                <a:ea typeface="Gill Sans MT" charset="0"/>
                <a:cs typeface="Gill Sans MT" charset="0"/>
              </a:rPr>
              <a:t>“</a:t>
            </a:r>
            <a:r>
              <a:rPr lang="en-US" altLang="ja-JP" sz="2800" b="1" dirty="0" smtClean="0">
                <a:solidFill>
                  <a:srgbClr val="000090"/>
                </a:solidFill>
                <a:latin typeface="Gill Sans MT" charset="0"/>
                <a:ea typeface="Gill Sans MT" charset="0"/>
                <a:cs typeface="Gill Sans MT" charset="0"/>
              </a:rPr>
              <a:t>depend</a:t>
            </a:r>
            <a:r>
              <a:rPr lang="ja-JP" altLang="en-US" sz="2800" b="1" dirty="0" smtClean="0">
                <a:solidFill>
                  <a:srgbClr val="000090"/>
                </a:solidFill>
                <a:latin typeface="Gill Sans MT" charset="0"/>
                <a:ea typeface="Gill Sans MT" charset="0"/>
                <a:cs typeface="Gill Sans MT" charset="0"/>
              </a:rPr>
              <a:t>”</a:t>
            </a:r>
            <a:r>
              <a:rPr lang="en-US" altLang="ja-JP" sz="2800" b="1" dirty="0" smtClean="0">
                <a:solidFill>
                  <a:srgbClr val="000090"/>
                </a:solidFill>
                <a:latin typeface="Gill Sans MT" charset="0"/>
                <a:ea typeface="Gill Sans MT" charset="0"/>
                <a:cs typeface="Gill Sans MT" charset="0"/>
              </a:rPr>
              <a:t> </a:t>
            </a:r>
            <a:r>
              <a:rPr lang="en-US" altLang="ja-JP" sz="2800" b="1" dirty="0" smtClean="0">
                <a:latin typeface="Gill Sans MT" charset="0"/>
                <a:ea typeface="Gill Sans MT" charset="0"/>
                <a:cs typeface="Gill Sans MT" charset="0"/>
              </a:rPr>
              <a:t>and use it as an acrostic to talk about some of the areas of our lives where we need to depend on the Word.</a:t>
            </a:r>
            <a:endParaRPr lang="en-US" altLang="pt-BR" sz="2800" b="1" dirty="0" smtClean="0">
              <a:latin typeface="Gill Sans MT" charset="0"/>
              <a:ea typeface="Gill Sans MT" charset="0"/>
              <a:cs typeface="Gill Sans MT"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438400"/>
            <a:ext cx="2711409" cy="3124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51372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7112001"/>
          </a:xfrm>
          <a:prstGeom prst="rect">
            <a:avLst/>
          </a:prstGeom>
        </p:spPr>
      </p:pic>
      <p:sp>
        <p:nvSpPr>
          <p:cNvPr id="18435" name="Rectangle 3"/>
          <p:cNvSpPr>
            <a:spLocks noGrp="1" noChangeArrowheads="1"/>
          </p:cNvSpPr>
          <p:nvPr>
            <p:ph type="body" idx="1"/>
          </p:nvPr>
        </p:nvSpPr>
        <p:spPr>
          <a:xfrm>
            <a:off x="381000" y="2235200"/>
            <a:ext cx="8483600" cy="2362200"/>
          </a:xfrm>
        </p:spPr>
        <p:txBody>
          <a:bodyPr>
            <a:normAutofit/>
          </a:bodyPr>
          <a:lstStyle/>
          <a:p>
            <a:pPr algn="ctr" eaLnBrk="1" hangingPunct="1">
              <a:lnSpc>
                <a:spcPct val="120000"/>
              </a:lnSpc>
              <a:buFontTx/>
              <a:buNone/>
              <a:defRPr/>
            </a:pPr>
            <a:r>
              <a:rPr lang="en-US" sz="3600" b="1" dirty="0" smtClean="0">
                <a:solidFill>
                  <a:srgbClr val="000000"/>
                </a:solidFill>
                <a:latin typeface="Gill Sans MT" charset="0"/>
                <a:ea typeface="Gill Sans MT" charset="0"/>
                <a:cs typeface="Gill Sans MT" charset="0"/>
              </a:rPr>
              <a:t> </a:t>
            </a:r>
            <a:r>
              <a:rPr lang="en-US" sz="3600" b="1" i="1" dirty="0" smtClean="0">
                <a:solidFill>
                  <a:srgbClr val="996633"/>
                </a:solidFill>
                <a:latin typeface="Gill Sans MT" charset="0"/>
                <a:ea typeface="Gill Sans MT" charset="0"/>
                <a:cs typeface="Gill Sans MT" charset="0"/>
              </a:rPr>
              <a:t>I have hidden your word in my heart </a:t>
            </a:r>
            <a:r>
              <a:rPr lang="en-US" sz="3600" b="1" dirty="0" smtClean="0">
                <a:solidFill>
                  <a:srgbClr val="000000"/>
                </a:solidFill>
                <a:latin typeface="Gill Sans MT" charset="0"/>
                <a:ea typeface="Gill Sans MT" charset="0"/>
                <a:cs typeface="Gill Sans MT" charset="0"/>
              </a:rPr>
              <a:t>that I might not sin against you. </a:t>
            </a:r>
          </a:p>
          <a:p>
            <a:pPr algn="ctr" eaLnBrk="1" hangingPunct="1">
              <a:lnSpc>
                <a:spcPct val="120000"/>
              </a:lnSpc>
              <a:buFontTx/>
              <a:buNone/>
              <a:defRPr/>
            </a:pPr>
            <a:r>
              <a:rPr lang="en-US" i="1" dirty="0" smtClean="0">
                <a:solidFill>
                  <a:srgbClr val="000000"/>
                </a:solidFill>
                <a:latin typeface="Gill Sans MT" charset="0"/>
                <a:ea typeface="Gill Sans MT" charset="0"/>
                <a:cs typeface="Gill Sans MT" charset="0"/>
              </a:rPr>
              <a:t>Psalm 119:11</a:t>
            </a:r>
          </a:p>
        </p:txBody>
      </p:sp>
    </p:spTree>
    <p:extLst>
      <p:ext uri="{BB962C8B-B14F-4D97-AF65-F5344CB8AC3E}">
        <p14:creationId xmlns:p14="http://schemas.microsoft.com/office/powerpoint/2010/main" val="485389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Tree>
    <p:extLst>
      <p:ext uri="{BB962C8B-B14F-4D97-AF65-F5344CB8AC3E}">
        <p14:creationId xmlns:p14="http://schemas.microsoft.com/office/powerpoint/2010/main" val="17208947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19459" name="Rectangle 3"/>
          <p:cNvSpPr>
            <a:spLocks noGrp="1" noChangeArrowheads="1"/>
          </p:cNvSpPr>
          <p:nvPr>
            <p:ph type="body" idx="1"/>
          </p:nvPr>
        </p:nvSpPr>
        <p:spPr>
          <a:xfrm>
            <a:off x="939800" y="2489200"/>
            <a:ext cx="7493000" cy="3200400"/>
          </a:xfrm>
        </p:spPr>
        <p:txBody>
          <a:bodyPr/>
          <a:lstStyle/>
          <a:p>
            <a:pPr marL="0" indent="0" algn="ctr" eaLnBrk="1" hangingPunct="1">
              <a:lnSpc>
                <a:spcPct val="110000"/>
              </a:lnSpc>
              <a:buFontTx/>
              <a:buNone/>
              <a:defRPr/>
            </a:pPr>
            <a:r>
              <a:rPr lang="en-US" b="1" dirty="0" smtClean="0">
                <a:solidFill>
                  <a:srgbClr val="000000"/>
                </a:solidFill>
                <a:latin typeface="Gill Sans MT" charset="0"/>
                <a:ea typeface="Gill Sans MT" charset="0"/>
                <a:cs typeface="Gill Sans MT" charset="0"/>
              </a:rPr>
              <a:t>Our only safety is in the Word of God and in prayer.  These are our only defenses against the evil one.</a:t>
            </a:r>
          </a:p>
          <a:p>
            <a:pPr marL="0" indent="0" algn="ctr" eaLnBrk="1" hangingPunct="1">
              <a:lnSpc>
                <a:spcPct val="110000"/>
              </a:lnSpc>
              <a:buFontTx/>
              <a:buNone/>
              <a:defRPr/>
            </a:pPr>
            <a:r>
              <a:rPr lang="en-US" b="1" dirty="0" smtClean="0">
                <a:solidFill>
                  <a:srgbClr val="000000"/>
                </a:solidFill>
                <a:latin typeface="Gill Sans MT" charset="0"/>
                <a:ea typeface="Gill Sans MT" charset="0"/>
                <a:cs typeface="Gill Sans MT" charset="0"/>
              </a:rPr>
              <a:t> Can you think of some Bible women who found the Word of God dependable?</a:t>
            </a:r>
          </a:p>
        </p:txBody>
      </p:sp>
    </p:spTree>
    <p:extLst>
      <p:ext uri="{BB962C8B-B14F-4D97-AF65-F5344CB8AC3E}">
        <p14:creationId xmlns:p14="http://schemas.microsoft.com/office/powerpoint/2010/main" val="519095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983962236"/>
              </p:ext>
            </p:extLst>
          </p:nvPr>
        </p:nvGraphicFramePr>
        <p:xfrm>
          <a:off x="273050" y="567214"/>
          <a:ext cx="8782046" cy="5791200"/>
        </p:xfrm>
        <a:graphic>
          <a:graphicData uri="http://schemas.openxmlformats.org/drawingml/2006/table">
            <a:tbl>
              <a:tblPr/>
              <a:tblGrid>
                <a:gridCol w="8782046"/>
              </a:tblGrid>
              <a:tr h="0">
                <a:tc>
                  <a:txBody>
                    <a:bodyPr/>
                    <a:lstStyle/>
                    <a:p>
                      <a:pPr marL="1828800" marR="0" indent="-2286000">
                        <a:spcBef>
                          <a:spcPts val="0"/>
                        </a:spcBef>
                        <a:spcAft>
                          <a:spcPts val="0"/>
                        </a:spcAft>
                        <a:tabLst>
                          <a:tab pos="-914400" algn="l"/>
                        </a:tabLst>
                      </a:pPr>
                      <a:r>
                        <a:rPr lang="en-US" sz="1800" b="1" dirty="0">
                          <a:effectLst/>
                          <a:latin typeface="Gill Sans MT" charset="0"/>
                          <a:ea typeface="Gill Sans MT" charset="0"/>
                          <a:cs typeface="Gill Sans MT" charset="0"/>
                        </a:rPr>
                        <a:t> </a:t>
                      </a:r>
                      <a:endParaRPr lang="en-US" sz="1200" b="1" dirty="0">
                        <a:effectLst/>
                        <a:latin typeface="Gill Sans MT" charset="0"/>
                        <a:ea typeface="Gill Sans MT" charset="0"/>
                        <a:cs typeface="Gill Sans MT" charset="0"/>
                      </a:endParaRPr>
                    </a:p>
                    <a:p>
                      <a:pPr marL="1828800" marR="0" indent="-2286000">
                        <a:spcBef>
                          <a:spcPts val="0"/>
                        </a:spcBef>
                        <a:spcAft>
                          <a:spcPts val="0"/>
                        </a:spcAft>
                        <a:tabLst>
                          <a:tab pos="-914400" algn="l"/>
                        </a:tabLst>
                      </a:pPr>
                      <a:r>
                        <a:rPr lang="en-US" sz="3200" b="1" dirty="0" err="1">
                          <a:effectLst/>
                          <a:latin typeface="Gill Sans MT" charset="0"/>
                          <a:ea typeface="Gill Sans MT" charset="0"/>
                          <a:cs typeface="Gill Sans MT" charset="0"/>
                        </a:rPr>
                        <a:t>GrouGroup</a:t>
                      </a:r>
                      <a:r>
                        <a:rPr lang="en-US" sz="3200" b="1" dirty="0">
                          <a:effectLst/>
                          <a:latin typeface="Gill Sans MT" charset="0"/>
                          <a:ea typeface="Gill Sans MT" charset="0"/>
                          <a:cs typeface="Gill Sans MT" charset="0"/>
                        </a:rPr>
                        <a:t> Work: </a:t>
                      </a:r>
                      <a:endParaRPr lang="en-US" sz="3200" b="1" dirty="0" smtClean="0">
                        <a:effectLst/>
                        <a:latin typeface="Gill Sans MT" charset="0"/>
                        <a:ea typeface="Gill Sans MT" charset="0"/>
                        <a:cs typeface="Gill Sans MT" charset="0"/>
                      </a:endParaRPr>
                    </a:p>
                    <a:p>
                      <a:pPr marL="1828800" marR="0" indent="-2286000">
                        <a:spcBef>
                          <a:spcPts val="0"/>
                        </a:spcBef>
                        <a:spcAft>
                          <a:spcPts val="0"/>
                        </a:spcAft>
                        <a:tabLst>
                          <a:tab pos="-914400" algn="l"/>
                        </a:tabLst>
                      </a:pPr>
                      <a:r>
                        <a:rPr lang="en-US" sz="3200" b="1" dirty="0" smtClean="0">
                          <a:effectLst/>
                          <a:latin typeface="Gill Sans MT" charset="0"/>
                          <a:ea typeface="Gill Sans MT" charset="0"/>
                          <a:cs typeface="Gill Sans MT" charset="0"/>
                        </a:rPr>
                        <a:t>Assignment 4</a:t>
                      </a:r>
                      <a:endParaRPr lang="en-US" sz="3200" b="1" dirty="0">
                        <a:effectLst/>
                        <a:latin typeface="Gill Sans MT" charset="0"/>
                        <a:ea typeface="Gill Sans MT" charset="0"/>
                        <a:cs typeface="Gill Sans MT" charset="0"/>
                      </a:endParaRPr>
                    </a:p>
                    <a:p>
                      <a:pPr marL="0" marR="0">
                        <a:spcBef>
                          <a:spcPts val="0"/>
                        </a:spcBef>
                        <a:spcAft>
                          <a:spcPts val="0"/>
                        </a:spcAft>
                        <a:tabLst>
                          <a:tab pos="2743200" algn="ctr"/>
                          <a:tab pos="5486400" algn="r"/>
                          <a:tab pos="457200" algn="l"/>
                        </a:tabLst>
                      </a:pPr>
                      <a:r>
                        <a:rPr lang="en-US" sz="1800" dirty="0">
                          <a:effectLst/>
                          <a:latin typeface="Gill Sans MT" charset="0"/>
                          <a:ea typeface="Gill Sans MT" charset="0"/>
                          <a:cs typeface="Gill Sans MT" charset="0"/>
                        </a:rPr>
                        <a:t> </a:t>
                      </a:r>
                    </a:p>
                    <a:p>
                      <a:pPr marL="0" marR="0">
                        <a:spcBef>
                          <a:spcPts val="0"/>
                        </a:spcBef>
                        <a:spcAft>
                          <a:spcPts val="0"/>
                        </a:spcAft>
                      </a:pPr>
                      <a:r>
                        <a:rPr lang="en-US" sz="2000" b="1" i="1" dirty="0">
                          <a:effectLst/>
                          <a:latin typeface="Gill Sans MT" charset="0"/>
                          <a:ea typeface="Gill Sans MT" charset="0"/>
                          <a:cs typeface="Gill Sans MT" charset="0"/>
                        </a:rPr>
                        <a:t>Note to Presenter</a:t>
                      </a:r>
                      <a:r>
                        <a:rPr lang="en-US" sz="2000" b="1" dirty="0">
                          <a:effectLst/>
                          <a:latin typeface="Gill Sans MT" charset="0"/>
                          <a:ea typeface="Gill Sans MT" charset="0"/>
                          <a:cs typeface="Gill Sans MT" charset="0"/>
                        </a:rPr>
                        <a:t>:</a:t>
                      </a:r>
                      <a:r>
                        <a:rPr lang="en-US" sz="2000" dirty="0">
                          <a:effectLst/>
                          <a:latin typeface="Gill Sans MT" charset="0"/>
                          <a:ea typeface="Gill Sans MT" charset="0"/>
                          <a:cs typeface="Gill Sans MT" charset="0"/>
                        </a:rPr>
                        <a:t> Get the group to read Genesis 21:9-20 round robin style.  Ask them to put themselves in the place of each woman and try to imagine the emotions that they experienced and the needs they had at that time in life.  Then ask them to discuss the following questions: </a:t>
                      </a:r>
                    </a:p>
                    <a:p>
                      <a:pPr marL="0" marR="0">
                        <a:spcBef>
                          <a:spcPts val="0"/>
                        </a:spcBef>
                        <a:spcAft>
                          <a:spcPts val="0"/>
                        </a:spcAft>
                      </a:pPr>
                      <a:r>
                        <a:rPr lang="en-US" sz="2000" dirty="0">
                          <a:effectLst/>
                          <a:latin typeface="Gill Sans MT" charset="0"/>
                          <a:ea typeface="Gill Sans MT" charset="0"/>
                          <a:cs typeface="Gill Sans MT" charset="0"/>
                        </a:rPr>
                        <a:t> </a:t>
                      </a:r>
                    </a:p>
                    <a:p>
                      <a:pPr marL="0" marR="0">
                        <a:spcBef>
                          <a:spcPts val="0"/>
                        </a:spcBef>
                        <a:spcAft>
                          <a:spcPts val="0"/>
                        </a:spcAft>
                      </a:pPr>
                      <a:r>
                        <a:rPr lang="en-US" sz="2000" b="1" dirty="0">
                          <a:effectLst/>
                          <a:latin typeface="Gill Sans MT" charset="0"/>
                          <a:ea typeface="Gill Sans MT" charset="0"/>
                          <a:cs typeface="Gill Sans MT" charset="0"/>
                        </a:rPr>
                        <a:t>Sarah</a:t>
                      </a:r>
                      <a:r>
                        <a:rPr lang="en-US" sz="2000" dirty="0">
                          <a:effectLst/>
                          <a:latin typeface="Gill Sans MT" charset="0"/>
                          <a:ea typeface="Gill Sans MT" charset="0"/>
                          <a:cs typeface="Gill Sans MT" charset="0"/>
                        </a:rPr>
                        <a:t>:	</a:t>
                      </a:r>
                      <a:r>
                        <a:rPr lang="en-US" sz="2000" dirty="0" smtClean="0">
                          <a:effectLst/>
                          <a:latin typeface="Gill Sans MT" charset="0"/>
                          <a:ea typeface="Gill Sans MT" charset="0"/>
                          <a:cs typeface="Gill Sans MT" charset="0"/>
                        </a:rPr>
                        <a:t>1</a:t>
                      </a:r>
                      <a:r>
                        <a:rPr lang="en-US" sz="2000" dirty="0">
                          <a:effectLst/>
                          <a:latin typeface="Gill Sans MT" charset="0"/>
                          <a:ea typeface="Gill Sans MT" charset="0"/>
                          <a:cs typeface="Gill Sans MT" charset="0"/>
                        </a:rPr>
                        <a:t>) What emotions did she have?</a:t>
                      </a:r>
                    </a:p>
                    <a:p>
                      <a:pPr marL="0" marR="0" indent="914400">
                        <a:spcBef>
                          <a:spcPts val="0"/>
                        </a:spcBef>
                        <a:spcAft>
                          <a:spcPts val="0"/>
                        </a:spcAft>
                      </a:pPr>
                      <a:r>
                        <a:rPr lang="en-US" sz="2000" dirty="0">
                          <a:effectLst/>
                          <a:latin typeface="Gill Sans MT" charset="0"/>
                          <a:ea typeface="Gill Sans MT" charset="0"/>
                          <a:cs typeface="Gill Sans MT" charset="0"/>
                        </a:rPr>
                        <a:t>2) What were her needs?</a:t>
                      </a:r>
                    </a:p>
                    <a:p>
                      <a:pPr marL="0" marR="0" indent="914400">
                        <a:spcBef>
                          <a:spcPts val="0"/>
                        </a:spcBef>
                        <a:spcAft>
                          <a:spcPts val="0"/>
                        </a:spcAft>
                      </a:pPr>
                      <a:r>
                        <a:rPr lang="en-US" sz="2000" dirty="0">
                          <a:effectLst/>
                          <a:latin typeface="Gill Sans MT" charset="0"/>
                          <a:ea typeface="Gill Sans MT" charset="0"/>
                          <a:cs typeface="Gill Sans MT" charset="0"/>
                        </a:rPr>
                        <a:t>3) What lessons does Sarah’s experiences have for Christian women today?</a:t>
                      </a:r>
                    </a:p>
                    <a:p>
                      <a:pPr marL="0" marR="0" indent="457200">
                        <a:spcBef>
                          <a:spcPts val="0"/>
                        </a:spcBef>
                        <a:spcAft>
                          <a:spcPts val="0"/>
                        </a:spcAft>
                      </a:pPr>
                      <a:r>
                        <a:rPr lang="en-US" sz="2000" dirty="0">
                          <a:effectLst/>
                          <a:latin typeface="Gill Sans MT" charset="0"/>
                          <a:ea typeface="Gill Sans MT" charset="0"/>
                          <a:cs typeface="Gill Sans MT" charset="0"/>
                        </a:rPr>
                        <a:t> </a:t>
                      </a:r>
                    </a:p>
                    <a:p>
                      <a:pPr marL="914400" marR="0" indent="-914400">
                        <a:spcBef>
                          <a:spcPts val="0"/>
                        </a:spcBef>
                        <a:spcAft>
                          <a:spcPts val="0"/>
                        </a:spcAft>
                        <a:tabLst>
                          <a:tab pos="-914400" algn="l"/>
                        </a:tabLst>
                      </a:pPr>
                      <a:r>
                        <a:rPr lang="en-US" sz="2000" b="1" dirty="0">
                          <a:effectLst/>
                          <a:latin typeface="Gill Sans MT" charset="0"/>
                          <a:ea typeface="Gill Sans MT" charset="0"/>
                          <a:cs typeface="Gill Sans MT" charset="0"/>
                        </a:rPr>
                        <a:t>Hagar</a:t>
                      </a:r>
                      <a:r>
                        <a:rPr lang="en-US" sz="2000" dirty="0">
                          <a:effectLst/>
                          <a:latin typeface="Gill Sans MT" charset="0"/>
                          <a:ea typeface="Gill Sans MT" charset="0"/>
                          <a:cs typeface="Gill Sans MT" charset="0"/>
                        </a:rPr>
                        <a:t>:	1) What emotions did she have?</a:t>
                      </a:r>
                    </a:p>
                    <a:p>
                      <a:pPr marL="0" marR="0" indent="914400">
                        <a:spcBef>
                          <a:spcPts val="0"/>
                        </a:spcBef>
                        <a:spcAft>
                          <a:spcPts val="0"/>
                        </a:spcAft>
                      </a:pPr>
                      <a:r>
                        <a:rPr lang="en-US" sz="2000" dirty="0">
                          <a:effectLst/>
                          <a:latin typeface="Gill Sans MT" charset="0"/>
                          <a:ea typeface="Gill Sans MT" charset="0"/>
                          <a:cs typeface="Gill Sans MT" charset="0"/>
                        </a:rPr>
                        <a:t>2) What were her needs?</a:t>
                      </a:r>
                    </a:p>
                    <a:p>
                      <a:pPr marL="914400" marR="0">
                        <a:spcBef>
                          <a:spcPts val="0"/>
                        </a:spcBef>
                        <a:spcAft>
                          <a:spcPts val="0"/>
                        </a:spcAft>
                        <a:tabLst>
                          <a:tab pos="2743200" algn="ctr"/>
                          <a:tab pos="5486400" algn="r"/>
                          <a:tab pos="457200" algn="l"/>
                        </a:tabLst>
                      </a:pPr>
                      <a:r>
                        <a:rPr lang="en-US" sz="2000" dirty="0">
                          <a:effectLst/>
                          <a:latin typeface="Gill Sans MT" charset="0"/>
                          <a:ea typeface="Gill Sans MT" charset="0"/>
                          <a:cs typeface="Gill Sans MT" charset="0"/>
                        </a:rPr>
                        <a:t>3) What lessons does Hagar’s experiences have for Christian women today?</a:t>
                      </a:r>
                    </a:p>
                    <a:p>
                      <a:pPr marL="0" marR="0">
                        <a:spcBef>
                          <a:spcPts val="0"/>
                        </a:spcBef>
                        <a:spcAft>
                          <a:spcPts val="0"/>
                        </a:spcAft>
                      </a:pPr>
                      <a:r>
                        <a:rPr lang="en-US" sz="2000" dirty="0">
                          <a:effectLst/>
                          <a:latin typeface="Gill Sans MT" charset="0"/>
                          <a:ea typeface="Gill Sans MT" charset="0"/>
                          <a:cs typeface="Gill Sans MT" charset="0"/>
                        </a:rPr>
                        <a:t> </a:t>
                      </a:r>
                    </a:p>
                  </a:txBody>
                  <a:tcPr marL="68580" marR="68580" marT="0" marB="0">
                    <a:lnL>
                      <a:noFill/>
                    </a:lnL>
                    <a:lnR>
                      <a:noFill/>
                    </a:lnR>
                    <a:lnT>
                      <a:noFill/>
                    </a:lnT>
                    <a:lnB>
                      <a:noFill/>
                    </a:lnB>
                    <a:solidFill>
                      <a:srgbClr val="E6E6E6"/>
                    </a:solidFill>
                  </a:tcPr>
                </a:tc>
              </a:tr>
            </a:tbl>
          </a:graphicData>
        </a:graphic>
      </p:graphicFrame>
    </p:spTree>
    <p:extLst>
      <p:ext uri="{BB962C8B-B14F-4D97-AF65-F5344CB8AC3E}">
        <p14:creationId xmlns:p14="http://schemas.microsoft.com/office/powerpoint/2010/main" val="2059203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3" name="Content Placeholder 2"/>
          <p:cNvSpPr>
            <a:spLocks noGrp="1"/>
          </p:cNvSpPr>
          <p:nvPr>
            <p:ph idx="1"/>
          </p:nvPr>
        </p:nvSpPr>
        <p:spPr>
          <a:xfrm>
            <a:off x="457200" y="2717800"/>
            <a:ext cx="8229600" cy="1905000"/>
          </a:xfrm>
        </p:spPr>
        <p:txBody>
          <a:bodyPr/>
          <a:lstStyle/>
          <a:p>
            <a:pPr marL="0" indent="0" algn="ctr">
              <a:buFontTx/>
              <a:buNone/>
              <a:defRPr/>
            </a:pPr>
            <a:r>
              <a:rPr lang="en-US" sz="6000" b="1" dirty="0" smtClean="0">
                <a:solidFill>
                  <a:srgbClr val="996633"/>
                </a:solidFill>
                <a:latin typeface="Book Antiqua"/>
                <a:ea typeface="+mn-ea"/>
                <a:cs typeface="Book Antiqua"/>
              </a:rPr>
              <a:t>Sarah </a:t>
            </a:r>
            <a:r>
              <a:rPr lang="en-US" sz="6000" b="1" i="1" dirty="0" smtClean="0">
                <a:solidFill>
                  <a:srgbClr val="996633"/>
                </a:solidFill>
                <a:latin typeface="Book Antiqua"/>
                <a:ea typeface="+mn-ea"/>
                <a:cs typeface="Book Antiqua"/>
              </a:rPr>
              <a:t>and</a:t>
            </a:r>
            <a:r>
              <a:rPr lang="en-US" sz="6000" b="1" dirty="0" smtClean="0">
                <a:solidFill>
                  <a:srgbClr val="996633"/>
                </a:solidFill>
                <a:latin typeface="Book Antiqua"/>
                <a:ea typeface="+mn-ea"/>
                <a:cs typeface="Book Antiqua"/>
              </a:rPr>
              <a:t> Hagar</a:t>
            </a:r>
            <a:r>
              <a:rPr lang="en-US" sz="6000" b="1" dirty="0" smtClean="0">
                <a:solidFill>
                  <a:srgbClr val="996633"/>
                </a:solidFill>
                <a:ea typeface="+mn-ea"/>
              </a:rPr>
              <a:t> </a:t>
            </a:r>
          </a:p>
          <a:p>
            <a:pPr marL="0" indent="0" algn="ctr">
              <a:buFontTx/>
              <a:buNone/>
              <a:defRPr/>
            </a:pPr>
            <a:r>
              <a:rPr lang="en-US" sz="4000" b="1" dirty="0" smtClean="0">
                <a:latin typeface="Book Antiqua"/>
                <a:ea typeface="+mn-ea"/>
                <a:cs typeface="Book Antiqua"/>
              </a:rPr>
              <a:t>Genesis 21:9-20 </a:t>
            </a:r>
          </a:p>
          <a:p>
            <a:pPr marL="0" indent="0" algn="ctr">
              <a:buFontTx/>
              <a:buNone/>
              <a:defRPr/>
            </a:pPr>
            <a:endParaRPr lang="en-US" sz="6000" b="1" dirty="0">
              <a:latin typeface="Book Antiqua"/>
              <a:ea typeface="+mn-ea"/>
              <a:cs typeface="Book Antiqua"/>
            </a:endParaRPr>
          </a:p>
        </p:txBody>
      </p:sp>
    </p:spTree>
    <p:extLst>
      <p:ext uri="{BB962C8B-B14F-4D97-AF65-F5344CB8AC3E}">
        <p14:creationId xmlns:p14="http://schemas.microsoft.com/office/powerpoint/2010/main" val="401397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21507" name="Rectangle 3"/>
          <p:cNvSpPr>
            <a:spLocks noGrp="1" noChangeArrowheads="1"/>
          </p:cNvSpPr>
          <p:nvPr>
            <p:ph type="body" idx="1"/>
          </p:nvPr>
        </p:nvSpPr>
        <p:spPr>
          <a:xfrm>
            <a:off x="127000" y="2286000"/>
            <a:ext cx="6197600" cy="2590800"/>
          </a:xfrm>
        </p:spPr>
        <p:txBody>
          <a:bodyPr>
            <a:noAutofit/>
          </a:bodyPr>
          <a:lstStyle/>
          <a:p>
            <a:pPr algn="ctr" eaLnBrk="1" hangingPunct="1">
              <a:lnSpc>
                <a:spcPct val="130000"/>
              </a:lnSpc>
              <a:buFontTx/>
              <a:buNone/>
              <a:defRPr/>
            </a:pPr>
            <a:r>
              <a:rPr lang="en-US" sz="4400" b="1" i="1" dirty="0">
                <a:solidFill>
                  <a:srgbClr val="996633"/>
                </a:solidFill>
                <a:latin typeface="Gill Sans MT" charset="0"/>
                <a:ea typeface="Gill Sans MT" charset="0"/>
                <a:cs typeface="Gill Sans MT" charset="0"/>
              </a:rPr>
              <a:t>F</a:t>
            </a:r>
            <a:r>
              <a:rPr lang="en-US" sz="4400" b="1" i="1" dirty="0" smtClean="0">
                <a:solidFill>
                  <a:srgbClr val="996633"/>
                </a:solidFill>
                <a:latin typeface="Gill Sans MT" charset="0"/>
                <a:ea typeface="Gill Sans MT" charset="0"/>
                <a:cs typeface="Gill Sans MT" charset="0"/>
              </a:rPr>
              <a:t>our</a:t>
            </a:r>
            <a:r>
              <a:rPr lang="en-US" sz="4400" dirty="0" smtClean="0">
                <a:solidFill>
                  <a:srgbClr val="000000"/>
                </a:solidFill>
                <a:latin typeface="Gill Sans MT" charset="0"/>
                <a:ea typeface="Gill Sans MT" charset="0"/>
                <a:cs typeface="Gill Sans MT" charset="0"/>
              </a:rPr>
              <a:t> Biblical Principle </a:t>
            </a:r>
            <a:r>
              <a:rPr lang="en-US" sz="4400" b="1" i="1" dirty="0" smtClean="0">
                <a:solidFill>
                  <a:srgbClr val="996633"/>
                </a:solidFill>
                <a:latin typeface="Gill Sans MT" charset="0"/>
                <a:ea typeface="Gill Sans MT" charset="0"/>
                <a:cs typeface="Gill Sans MT" charset="0"/>
              </a:rPr>
              <a:t>for</a:t>
            </a:r>
            <a:r>
              <a:rPr lang="en-US" sz="4400" dirty="0" smtClean="0">
                <a:solidFill>
                  <a:srgbClr val="000000"/>
                </a:solidFill>
                <a:latin typeface="Gill Sans MT" charset="0"/>
                <a:ea typeface="Gill Sans MT" charset="0"/>
                <a:cs typeface="Gill Sans MT" charset="0"/>
              </a:rPr>
              <a:t> Christian Women Today. </a:t>
            </a:r>
          </a:p>
        </p:txBody>
      </p:sp>
      <p:pic>
        <p:nvPicPr>
          <p:cNvPr id="4" name="Picture 3"/>
          <p:cNvPicPr>
            <a:picLocks noChangeAspect="1"/>
          </p:cNvPicPr>
          <p:nvPr/>
        </p:nvPicPr>
        <p:blipFill rotWithShape="1">
          <a:blip r:embed="rId4"/>
          <a:srcRect l="18720" r="16749" b="14761"/>
          <a:stretch/>
        </p:blipFill>
        <p:spPr>
          <a:xfrm>
            <a:off x="6324600" y="2286000"/>
            <a:ext cx="2604906" cy="3365499"/>
          </a:xfrm>
          <a:prstGeom prst="rect">
            <a:avLst/>
          </a:prstGeom>
          <a:ln>
            <a:noFill/>
          </a:ln>
          <a:effectLst>
            <a:softEdge rad="112500"/>
          </a:effectLst>
        </p:spPr>
      </p:pic>
    </p:spTree>
    <p:extLst>
      <p:ext uri="{BB962C8B-B14F-4D97-AF65-F5344CB8AC3E}">
        <p14:creationId xmlns:p14="http://schemas.microsoft.com/office/powerpoint/2010/main" val="705897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0722" name="Text Box 5"/>
          <p:cNvSpPr txBox="1">
            <a:spLocks noChangeArrowheads="1"/>
          </p:cNvSpPr>
          <p:nvPr/>
        </p:nvSpPr>
        <p:spPr bwMode="auto">
          <a:xfrm>
            <a:off x="1016000" y="2693988"/>
            <a:ext cx="7188200" cy="34782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pt-BR" sz="4400" b="1" i="1" dirty="0">
                <a:solidFill>
                  <a:srgbClr val="996633"/>
                </a:solidFill>
                <a:latin typeface="Gill Sans MT" charset="0"/>
                <a:ea typeface="Gill Sans MT" charset="0"/>
                <a:cs typeface="Gill Sans MT" charset="0"/>
              </a:rPr>
              <a:t>God understands </a:t>
            </a:r>
            <a:r>
              <a:rPr lang="en-US" altLang="pt-BR" sz="4400" dirty="0">
                <a:solidFill>
                  <a:srgbClr val="000000"/>
                </a:solidFill>
                <a:latin typeface="Gill Sans MT" charset="0"/>
                <a:ea typeface="Gill Sans MT" charset="0"/>
                <a:cs typeface="Gill Sans MT" charset="0"/>
              </a:rPr>
              <a:t>our feelings, our hopes, our fears, and all our needs.</a:t>
            </a:r>
          </a:p>
          <a:p>
            <a:pPr algn="ctr" eaLnBrk="1" hangingPunct="1">
              <a:spcBef>
                <a:spcPct val="0"/>
              </a:spcBef>
              <a:buFontTx/>
              <a:buNone/>
            </a:pPr>
            <a:endParaRPr lang="en-US" altLang="pt-BR" sz="4400" dirty="0">
              <a:solidFill>
                <a:srgbClr val="000000"/>
              </a:solidFill>
              <a:latin typeface="Gill Sans MT" charset="0"/>
              <a:ea typeface="Gill Sans MT" charset="0"/>
              <a:cs typeface="Gill Sans MT" charset="0"/>
            </a:endParaRPr>
          </a:p>
          <a:p>
            <a:pPr algn="ctr" eaLnBrk="1" hangingPunct="1">
              <a:spcBef>
                <a:spcPct val="0"/>
              </a:spcBef>
              <a:buFontTx/>
              <a:buNone/>
            </a:pPr>
            <a:endParaRPr lang="en-US" altLang="pt-BR" sz="4400" dirty="0">
              <a:solidFill>
                <a:srgbClr val="000000"/>
              </a:solidFill>
              <a:latin typeface="Gill Sans MT" charset="0"/>
              <a:ea typeface="Gill Sans MT" charset="0"/>
              <a:cs typeface="Gill Sans MT" charset="0"/>
            </a:endParaRPr>
          </a:p>
        </p:txBody>
      </p:sp>
      <p:sp>
        <p:nvSpPr>
          <p:cNvPr id="2" name="Rectangle 1"/>
          <p:cNvSpPr/>
          <p:nvPr/>
        </p:nvSpPr>
        <p:spPr>
          <a:xfrm>
            <a:off x="203200" y="990600"/>
            <a:ext cx="8943474" cy="830997"/>
          </a:xfrm>
          <a:prstGeom prst="rect">
            <a:avLst/>
          </a:prstGeom>
        </p:spPr>
        <p:txBody>
          <a:bodyPr wrap="none">
            <a:spAutoFit/>
          </a:bodyPr>
          <a:lstStyle/>
          <a:p>
            <a:pPr eaLnBrk="1" hangingPunct="1">
              <a:defRPr/>
            </a:pPr>
            <a:r>
              <a:rPr lang="en-US" sz="4800" b="1" i="1" dirty="0">
                <a:solidFill>
                  <a:schemeClr val="accent5">
                    <a:lumMod val="10000"/>
                  </a:schemeClr>
                </a:solidFill>
                <a:latin typeface="Book Antiqua" charset="0"/>
                <a:ea typeface="ＭＳ Ｐゴシック" charset="0"/>
              </a:rPr>
              <a:t>1. God </a:t>
            </a:r>
            <a:r>
              <a:rPr lang="en-US" sz="4800" b="1" i="1" dirty="0" smtClean="0">
                <a:solidFill>
                  <a:srgbClr val="996633"/>
                </a:solidFill>
                <a:latin typeface="Book Antiqua" charset="0"/>
                <a:ea typeface="ＭＳ Ｐゴシック" charset="0"/>
              </a:rPr>
              <a:t>understands our feelings </a:t>
            </a:r>
            <a:endParaRPr lang="en-US" sz="4800" dirty="0">
              <a:solidFill>
                <a:srgbClr val="996633"/>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930808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7112001"/>
          </a:xfrm>
          <a:prstGeom prst="rect">
            <a:avLst/>
          </a:prstGeom>
        </p:spPr>
      </p:pic>
      <p:sp>
        <p:nvSpPr>
          <p:cNvPr id="31746" name="Rectangle 3"/>
          <p:cNvSpPr>
            <a:spLocks noGrp="1" noChangeArrowheads="1"/>
          </p:cNvSpPr>
          <p:nvPr>
            <p:ph idx="1"/>
          </p:nvPr>
        </p:nvSpPr>
        <p:spPr>
          <a:xfrm>
            <a:off x="152400" y="812800"/>
            <a:ext cx="8534400" cy="4525963"/>
          </a:xfrm>
        </p:spPr>
        <p:txBody>
          <a:bodyPr>
            <a:noAutofit/>
          </a:bodyPr>
          <a:lstStyle/>
          <a:p>
            <a:pPr marL="533400" indent="-533400" algn="ctr" eaLnBrk="1" hangingPunct="1">
              <a:lnSpc>
                <a:spcPct val="120000"/>
              </a:lnSpc>
              <a:buFontTx/>
              <a:buNone/>
            </a:pPr>
            <a:r>
              <a:rPr lang="en-US" altLang="pt-BR" sz="1600" b="1" smtClean="0">
                <a:solidFill>
                  <a:srgbClr val="000000"/>
                </a:solidFill>
                <a:latin typeface="Gill Sans MT" charset="0"/>
                <a:ea typeface="Gill Sans MT" charset="0"/>
                <a:cs typeface="Gill Sans MT" charset="0"/>
              </a:rPr>
              <a:t>	 </a:t>
            </a:r>
            <a:r>
              <a:rPr lang="en-US" altLang="pt-BR" b="1" smtClean="0">
                <a:solidFill>
                  <a:srgbClr val="000000"/>
                </a:solidFill>
                <a:latin typeface="Gill Sans MT" charset="0"/>
                <a:ea typeface="Gill Sans MT" charset="0"/>
                <a:cs typeface="Gill Sans MT" charset="0"/>
              </a:rPr>
              <a:t>"His heart of love is touched by our sorrows and even by our utterances of them. </a:t>
            </a:r>
            <a:r>
              <a:rPr lang="en-US" altLang="pt-BR" b="1" dirty="0" smtClean="0">
                <a:solidFill>
                  <a:srgbClr val="000000"/>
                </a:solidFill>
                <a:latin typeface="Gill Sans MT" charset="0"/>
                <a:ea typeface="Gill Sans MT" charset="0"/>
                <a:cs typeface="Gill Sans MT" charset="0"/>
              </a:rPr>
              <a:t>Nothing that in any way concerns our peace is too small for him to notice.  There is no chapter of our experience too dark for Him to read.  No calamity can befall the least of His children, no anxiety harass the soul, no joy cheer, no sincere prayer escape the lips of which our heavenly father is unobservant, or in which He takes no immediate interest." </a:t>
            </a:r>
          </a:p>
          <a:p>
            <a:pPr marL="533400" indent="-533400" algn="ctr" eaLnBrk="1" hangingPunct="1">
              <a:lnSpc>
                <a:spcPct val="120000"/>
              </a:lnSpc>
              <a:buFontTx/>
              <a:buNone/>
            </a:pPr>
            <a:r>
              <a:rPr lang="en-US" altLang="pt-BR" b="1" dirty="0" smtClean="0">
                <a:solidFill>
                  <a:srgbClr val="000000"/>
                </a:solidFill>
                <a:latin typeface="Gill Sans MT" charset="0"/>
                <a:ea typeface="Gill Sans MT" charset="0"/>
                <a:cs typeface="Gill Sans MT" charset="0"/>
              </a:rPr>
              <a:t>      </a:t>
            </a:r>
            <a:r>
              <a:rPr lang="en-US" altLang="pt-BR" sz="2400" b="1" dirty="0" smtClean="0">
                <a:solidFill>
                  <a:srgbClr val="000000"/>
                </a:solidFill>
                <a:latin typeface="Gill Sans MT" charset="0"/>
                <a:ea typeface="Gill Sans MT" charset="0"/>
                <a:cs typeface="Gill Sans MT" charset="0"/>
              </a:rPr>
              <a:t>Steps to Christ, p. 100</a:t>
            </a:r>
          </a:p>
        </p:txBody>
      </p:sp>
    </p:spTree>
    <p:extLst>
      <p:ext uri="{BB962C8B-B14F-4D97-AF65-F5344CB8AC3E}">
        <p14:creationId xmlns:p14="http://schemas.microsoft.com/office/powerpoint/2010/main" val="924571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2770" name="Text Box 5"/>
          <p:cNvSpPr txBox="1">
            <a:spLocks noChangeArrowheads="1"/>
          </p:cNvSpPr>
          <p:nvPr/>
        </p:nvSpPr>
        <p:spPr bwMode="auto">
          <a:xfrm>
            <a:off x="838200" y="2387600"/>
            <a:ext cx="7315200"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lang="en-US" altLang="pt-BR" sz="4400" b="1" i="1" dirty="0">
                <a:solidFill>
                  <a:srgbClr val="996633"/>
                </a:solidFill>
                <a:latin typeface="Gill Sans MT" charset="0"/>
                <a:ea typeface="Gill Sans MT" charset="0"/>
                <a:cs typeface="Gill Sans MT" charset="0"/>
              </a:rPr>
              <a:t> God wants to meet all our needs</a:t>
            </a:r>
            <a:r>
              <a:rPr lang="en-US" altLang="pt-BR" sz="4400" dirty="0">
                <a:solidFill>
                  <a:srgbClr val="996633"/>
                </a:solidFill>
                <a:latin typeface="Gill Sans MT" charset="0"/>
                <a:ea typeface="Gill Sans MT" charset="0"/>
                <a:cs typeface="Gill Sans MT" charset="0"/>
              </a:rPr>
              <a:t>: </a:t>
            </a:r>
            <a:r>
              <a:rPr lang="en-US" altLang="pt-BR" sz="4400" dirty="0">
                <a:latin typeface="Gill Sans MT" charset="0"/>
                <a:ea typeface="Gill Sans MT" charset="0"/>
                <a:cs typeface="Gill Sans MT" charset="0"/>
              </a:rPr>
              <a:t>physical, mental, emotional, social, and spiritual.</a:t>
            </a:r>
          </a:p>
          <a:p>
            <a:pPr algn="ctr" eaLnBrk="1" hangingPunct="1"/>
            <a:endParaRPr lang="en-US" altLang="pt-BR" sz="4400" dirty="0">
              <a:latin typeface="Gill Sans MT" charset="0"/>
              <a:ea typeface="Gill Sans MT" charset="0"/>
              <a:cs typeface="Gill Sans MT" charset="0"/>
            </a:endParaRPr>
          </a:p>
        </p:txBody>
      </p:sp>
      <p:sp>
        <p:nvSpPr>
          <p:cNvPr id="32771" name="Rectangle 1"/>
          <p:cNvSpPr>
            <a:spLocks noChangeArrowheads="1"/>
          </p:cNvSpPr>
          <p:nvPr/>
        </p:nvSpPr>
        <p:spPr bwMode="auto">
          <a:xfrm>
            <a:off x="152400" y="1008063"/>
            <a:ext cx="90932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buFontTx/>
              <a:buNone/>
            </a:pPr>
            <a:r>
              <a:rPr lang="en-US" altLang="pt-BR" sz="4400" b="1" i="1" dirty="0">
                <a:solidFill>
                  <a:srgbClr val="0E1E20"/>
                </a:solidFill>
                <a:latin typeface="Book Antiqua" panose="02040602050305030304" pitchFamily="18" charset="0"/>
              </a:rPr>
              <a:t>2. God </a:t>
            </a:r>
            <a:r>
              <a:rPr lang="en-US" altLang="pt-BR" sz="4400" b="1" i="1" dirty="0">
                <a:solidFill>
                  <a:srgbClr val="996633"/>
                </a:solidFill>
                <a:latin typeface="Book Antiqua" panose="02040602050305030304" pitchFamily="18" charset="0"/>
              </a:rPr>
              <a:t>wants to meet </a:t>
            </a:r>
            <a:r>
              <a:rPr lang="en-US" altLang="pt-BR" sz="4400" b="1" i="1" dirty="0" smtClean="0">
                <a:solidFill>
                  <a:srgbClr val="996633"/>
                </a:solidFill>
                <a:latin typeface="Book Antiqua" panose="02040602050305030304" pitchFamily="18" charset="0"/>
              </a:rPr>
              <a:t>all </a:t>
            </a:r>
            <a:r>
              <a:rPr lang="en-US" altLang="pt-BR" sz="4400" b="1" i="1" dirty="0">
                <a:solidFill>
                  <a:srgbClr val="996633"/>
                </a:solidFill>
                <a:latin typeface="Book Antiqua" panose="02040602050305030304" pitchFamily="18" charset="0"/>
              </a:rPr>
              <a:t>our needs</a:t>
            </a:r>
            <a:r>
              <a:rPr lang="en-US" altLang="pt-BR" sz="4400" dirty="0">
                <a:solidFill>
                  <a:srgbClr val="996633"/>
                </a:solidFill>
                <a:latin typeface="Book Antiqua" panose="02040602050305030304" pitchFamily="18" charset="0"/>
              </a:rPr>
              <a:t>: </a:t>
            </a:r>
          </a:p>
        </p:txBody>
      </p:sp>
    </p:spTree>
    <p:extLst>
      <p:ext uri="{BB962C8B-B14F-4D97-AF65-F5344CB8AC3E}">
        <p14:creationId xmlns:p14="http://schemas.microsoft.com/office/powerpoint/2010/main" val="1748646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3794" name="Text Box 5"/>
          <p:cNvSpPr txBox="1">
            <a:spLocks noChangeArrowheads="1"/>
          </p:cNvSpPr>
          <p:nvPr/>
        </p:nvSpPr>
        <p:spPr bwMode="auto">
          <a:xfrm>
            <a:off x="889000" y="2617787"/>
            <a:ext cx="72644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pPr>
            <a:r>
              <a:rPr lang="en-US" altLang="pt-BR" sz="4000" b="1" i="1" dirty="0">
                <a:solidFill>
                  <a:srgbClr val="996633"/>
                </a:solidFill>
                <a:latin typeface="Gill Sans MT" charset="0"/>
                <a:ea typeface="Gill Sans MT" charset="0"/>
                <a:cs typeface="Gill Sans MT" charset="0"/>
              </a:rPr>
              <a:t>God's Word is dependable. </a:t>
            </a:r>
            <a:r>
              <a:rPr lang="en-US" altLang="pt-BR" sz="4000" dirty="0">
                <a:latin typeface="Gill Sans MT" charset="0"/>
                <a:ea typeface="Gill Sans MT" charset="0"/>
                <a:cs typeface="Gill Sans MT" charset="0"/>
              </a:rPr>
              <a:t>He will do what He says He will do. His promises are sure.</a:t>
            </a:r>
          </a:p>
          <a:p>
            <a:pPr algn="ctr" eaLnBrk="1" hangingPunct="1"/>
            <a:endParaRPr lang="en-US" altLang="pt-BR" sz="4000" dirty="0">
              <a:latin typeface="Gill Sans MT" charset="0"/>
              <a:ea typeface="Gill Sans MT" charset="0"/>
              <a:cs typeface="Gill Sans MT" charset="0"/>
            </a:endParaRPr>
          </a:p>
        </p:txBody>
      </p:sp>
      <p:sp>
        <p:nvSpPr>
          <p:cNvPr id="33795" name="Rectangle 1"/>
          <p:cNvSpPr>
            <a:spLocks noChangeArrowheads="1"/>
          </p:cNvSpPr>
          <p:nvPr/>
        </p:nvSpPr>
        <p:spPr bwMode="auto">
          <a:xfrm>
            <a:off x="508000" y="1135063"/>
            <a:ext cx="754538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pt-BR" sz="4400" b="1" i="1" dirty="0">
                <a:solidFill>
                  <a:srgbClr val="0E1E20"/>
                </a:solidFill>
                <a:latin typeface="Book Antiqua" panose="02040602050305030304" pitchFamily="18" charset="0"/>
              </a:rPr>
              <a:t>3. God's Word is </a:t>
            </a:r>
            <a:r>
              <a:rPr lang="en-US" altLang="pt-BR" sz="4400" b="1" i="1" dirty="0">
                <a:solidFill>
                  <a:srgbClr val="996633"/>
                </a:solidFill>
                <a:latin typeface="Book Antiqua" panose="02040602050305030304" pitchFamily="18" charset="0"/>
              </a:rPr>
              <a:t>dependable.</a:t>
            </a:r>
            <a:r>
              <a:rPr lang="en-US" altLang="pt-BR" sz="4400" b="1" i="1" dirty="0">
                <a:solidFill>
                  <a:srgbClr val="0E1E20"/>
                </a:solidFill>
                <a:latin typeface="Book Antiqua" panose="02040602050305030304" pitchFamily="18" charset="0"/>
              </a:rPr>
              <a:t> </a:t>
            </a:r>
            <a:endParaRPr lang="en-US" altLang="pt-BR" sz="4400" dirty="0">
              <a:solidFill>
                <a:srgbClr val="0E1E20"/>
              </a:solidFill>
            </a:endParaRPr>
          </a:p>
        </p:txBody>
      </p:sp>
    </p:spTree>
    <p:extLst>
      <p:ext uri="{BB962C8B-B14F-4D97-AF65-F5344CB8AC3E}">
        <p14:creationId xmlns:p14="http://schemas.microsoft.com/office/powerpoint/2010/main" val="1184912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4098" name="Title 1"/>
          <p:cNvSpPr>
            <a:spLocks noGrp="1"/>
          </p:cNvSpPr>
          <p:nvPr>
            <p:ph type="title"/>
          </p:nvPr>
        </p:nvSpPr>
        <p:spPr>
          <a:xfrm>
            <a:off x="685800" y="2540000"/>
            <a:ext cx="8585200" cy="990600"/>
          </a:xfrm>
        </p:spPr>
        <p:txBody>
          <a:bodyPr>
            <a:normAutofit fontScale="90000"/>
          </a:bodyPr>
          <a:lstStyle/>
          <a:p>
            <a:r>
              <a:rPr lang="en-US" altLang="pt-BR" sz="6000" b="1" i="1" smtClean="0">
                <a:solidFill>
                  <a:srgbClr val="000090"/>
                </a:solidFill>
                <a:latin typeface="Gill Sans MT" charset="0"/>
                <a:ea typeface="Gill Sans MT" charset="0"/>
                <a:cs typeface="Gill Sans MT" charset="0"/>
              </a:rPr>
              <a:t>D – </a:t>
            </a:r>
            <a:r>
              <a:rPr lang="en-US" altLang="pt-BR" sz="6000" b="1" i="1" smtClean="0">
                <a:solidFill>
                  <a:srgbClr val="996633"/>
                </a:solidFill>
                <a:latin typeface="Gill Sans MT" charset="0"/>
                <a:ea typeface="Gill Sans MT" charset="0"/>
                <a:cs typeface="Gill Sans MT" charset="0"/>
              </a:rPr>
              <a:t>DIRECTION</a:t>
            </a:r>
            <a:br>
              <a:rPr lang="en-US" altLang="pt-BR" sz="6000" b="1" i="1" smtClean="0">
                <a:solidFill>
                  <a:srgbClr val="996633"/>
                </a:solidFill>
                <a:latin typeface="Gill Sans MT" charset="0"/>
                <a:ea typeface="Gill Sans MT" charset="0"/>
                <a:cs typeface="Gill Sans MT" charset="0"/>
              </a:rPr>
            </a:br>
            <a:r>
              <a:rPr lang="en-US" altLang="pt-BR" sz="4000" i="1" smtClean="0">
                <a:latin typeface="Gill Sans MT" charset="0"/>
                <a:ea typeface="Gill Sans MT" charset="0"/>
                <a:cs typeface="Gill Sans MT" charset="0"/>
              </a:rPr>
              <a:t>Psalm 119:105</a:t>
            </a:r>
            <a:endParaRPr lang="en-US" altLang="pt-BR" sz="4000" smtClean="0">
              <a:latin typeface="Gill Sans MT" charset="0"/>
              <a:ea typeface="Gill Sans MT" charset="0"/>
              <a:cs typeface="Gill Sans MT"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73800" y="2226654"/>
            <a:ext cx="2514600" cy="4106491"/>
          </a:xfrm>
          <a:prstGeom prst="rect">
            <a:avLst/>
          </a:prstGeom>
          <a:ln>
            <a:noFill/>
          </a:ln>
          <a:effectLst>
            <a:softEdge rad="112500"/>
          </a:effectLst>
        </p:spPr>
      </p:pic>
    </p:spTree>
    <p:extLst>
      <p:ext uri="{BB962C8B-B14F-4D97-AF65-F5344CB8AC3E}">
        <p14:creationId xmlns:p14="http://schemas.microsoft.com/office/powerpoint/2010/main" val="712417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4" name="Rectangle 3"/>
          <p:cNvSpPr>
            <a:spLocks noGrp="1" noChangeArrowheads="1"/>
          </p:cNvSpPr>
          <p:nvPr>
            <p:ph idx="1"/>
          </p:nvPr>
        </p:nvSpPr>
        <p:spPr>
          <a:xfrm>
            <a:off x="406400" y="1976438"/>
            <a:ext cx="8331200" cy="3078162"/>
          </a:xfrm>
        </p:spPr>
        <p:txBody>
          <a:bodyPr>
            <a:noAutofit/>
          </a:bodyPr>
          <a:lstStyle/>
          <a:p>
            <a:pPr algn="ctr" eaLnBrk="1" hangingPunct="1">
              <a:lnSpc>
                <a:spcPct val="140000"/>
              </a:lnSpc>
              <a:buFontTx/>
              <a:buNone/>
              <a:defRPr/>
            </a:pPr>
            <a:r>
              <a:rPr lang="en-US" sz="3200" dirty="0" smtClean="0">
                <a:solidFill>
                  <a:srgbClr val="000000"/>
                </a:solidFill>
                <a:latin typeface="Gill Sans MT" charset="0"/>
                <a:ea typeface="Gill Sans MT" charset="0"/>
                <a:cs typeface="Gill Sans MT" charset="0"/>
              </a:rPr>
              <a:t>Sarah laughed when she was told she would have a son in her old age. It was impossible. But with God all things are possible.  </a:t>
            </a:r>
            <a:r>
              <a:rPr lang="en-US" sz="3200" b="1" i="1" dirty="0" smtClean="0">
                <a:solidFill>
                  <a:srgbClr val="996633"/>
                </a:solidFill>
                <a:latin typeface="Gill Sans MT" charset="0"/>
                <a:ea typeface="Gill Sans MT" charset="0"/>
                <a:cs typeface="Gill Sans MT" charset="0"/>
              </a:rPr>
              <a:t>He has a thousand ways to supply our needs of which we know nothing. </a:t>
            </a:r>
            <a:r>
              <a:rPr lang="en-US" sz="3200" dirty="0" smtClean="0">
                <a:solidFill>
                  <a:srgbClr val="000000"/>
                </a:solidFill>
                <a:latin typeface="Gill Sans MT" charset="0"/>
                <a:ea typeface="Gill Sans MT" charset="0"/>
                <a:cs typeface="Gill Sans MT" charset="0"/>
              </a:rPr>
              <a:t>When He says He will do something, He will. We can trust His Word. </a:t>
            </a:r>
          </a:p>
        </p:txBody>
      </p:sp>
    </p:spTree>
    <p:extLst>
      <p:ext uri="{BB962C8B-B14F-4D97-AF65-F5344CB8AC3E}">
        <p14:creationId xmlns:p14="http://schemas.microsoft.com/office/powerpoint/2010/main" val="654058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2530" name="Rectangle 2"/>
          <p:cNvSpPr>
            <a:spLocks noGrp="1" noChangeArrowheads="1"/>
          </p:cNvSpPr>
          <p:nvPr>
            <p:ph type="title"/>
          </p:nvPr>
        </p:nvSpPr>
        <p:spPr>
          <a:xfrm>
            <a:off x="736600" y="2692400"/>
            <a:ext cx="8001000" cy="1955800"/>
          </a:xfrm>
        </p:spPr>
        <p:txBody>
          <a:bodyPr>
            <a:noAutofit/>
          </a:bodyPr>
          <a:lstStyle/>
          <a:p>
            <a:pPr algn="ctr" eaLnBrk="1" hangingPunct="1">
              <a:defRPr/>
            </a:pPr>
            <a:r>
              <a:rPr lang="en-US" sz="3600" b="1" i="1" dirty="0" smtClean="0">
                <a:solidFill>
                  <a:srgbClr val="996633"/>
                </a:solidFill>
                <a:latin typeface="Gill Sans MT" charset="0"/>
                <a:ea typeface="Gill Sans MT" charset="0"/>
                <a:cs typeface="Gill Sans MT" charset="0"/>
              </a:rPr>
              <a:t>Contact with God transforms:</a:t>
            </a:r>
            <a:r>
              <a:rPr lang="en-US" sz="3600" dirty="0" smtClean="0">
                <a:solidFill>
                  <a:srgbClr val="000000"/>
                </a:solidFill>
                <a:latin typeface="Gill Sans MT" charset="0"/>
                <a:ea typeface="Gill Sans MT" charset="0"/>
                <a:cs typeface="Gill Sans MT" charset="0"/>
              </a:rPr>
              <a:t> our lives, our outlook, our future, our circumstances, and our emotions.</a:t>
            </a:r>
          </a:p>
        </p:txBody>
      </p:sp>
      <p:sp>
        <p:nvSpPr>
          <p:cNvPr id="35843" name="Rectangle 1"/>
          <p:cNvSpPr>
            <a:spLocks noChangeArrowheads="1"/>
          </p:cNvSpPr>
          <p:nvPr/>
        </p:nvSpPr>
        <p:spPr bwMode="auto">
          <a:xfrm>
            <a:off x="279400" y="1117600"/>
            <a:ext cx="8391525"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pt-BR" sz="4400" b="1" i="1" dirty="0">
                <a:solidFill>
                  <a:srgbClr val="0E1E20"/>
                </a:solidFill>
                <a:latin typeface="Book Antiqua" panose="02040602050305030304" pitchFamily="18" charset="0"/>
              </a:rPr>
              <a:t>4. Contact with God </a:t>
            </a:r>
            <a:r>
              <a:rPr lang="en-US" altLang="pt-BR" sz="4400" b="1" i="1" dirty="0" smtClean="0">
                <a:solidFill>
                  <a:srgbClr val="996633"/>
                </a:solidFill>
                <a:latin typeface="Book Antiqua" panose="02040602050305030304" pitchFamily="18" charset="0"/>
              </a:rPr>
              <a:t>transforms</a:t>
            </a:r>
            <a:r>
              <a:rPr lang="en-US" altLang="pt-BR" sz="4400" b="1" i="1" dirty="0">
                <a:solidFill>
                  <a:srgbClr val="996633"/>
                </a:solidFill>
                <a:latin typeface="Book Antiqua" panose="02040602050305030304" pitchFamily="18" charset="0"/>
              </a:rPr>
              <a:t>:</a:t>
            </a:r>
            <a:r>
              <a:rPr lang="en-US" altLang="pt-BR" sz="4400" dirty="0">
                <a:solidFill>
                  <a:srgbClr val="996633"/>
                </a:solidFill>
                <a:latin typeface="Book Antiqua" panose="02040602050305030304" pitchFamily="18" charset="0"/>
              </a:rPr>
              <a:t> </a:t>
            </a:r>
            <a:endParaRPr lang="en-US" altLang="pt-BR" sz="4400" dirty="0">
              <a:solidFill>
                <a:srgbClr val="996633"/>
              </a:solidFill>
            </a:endParaRPr>
          </a:p>
        </p:txBody>
      </p:sp>
    </p:spTree>
    <p:extLst>
      <p:ext uri="{BB962C8B-B14F-4D97-AF65-F5344CB8AC3E}">
        <p14:creationId xmlns:p14="http://schemas.microsoft.com/office/powerpoint/2010/main" val="484311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4" name="Rectangle 3"/>
          <p:cNvSpPr>
            <a:spLocks noGrp="1" noChangeArrowheads="1"/>
          </p:cNvSpPr>
          <p:nvPr>
            <p:ph idx="1"/>
          </p:nvPr>
        </p:nvSpPr>
        <p:spPr>
          <a:xfrm>
            <a:off x="304800" y="990600"/>
            <a:ext cx="8610600" cy="4525963"/>
          </a:xfrm>
        </p:spPr>
        <p:txBody>
          <a:bodyPr>
            <a:normAutofit/>
          </a:bodyPr>
          <a:lstStyle/>
          <a:p>
            <a:pPr algn="ctr" eaLnBrk="1" hangingPunct="1">
              <a:defRPr/>
            </a:pPr>
            <a:endParaRPr lang="en-US" sz="4000" b="1" i="1" dirty="0" smtClean="0">
              <a:latin typeface="Gill Sans MT" charset="0"/>
              <a:ea typeface="Gill Sans MT" charset="0"/>
              <a:cs typeface="Gill Sans MT" charset="0"/>
            </a:endParaRPr>
          </a:p>
          <a:p>
            <a:pPr algn="ctr" eaLnBrk="1" hangingPunct="1">
              <a:buFontTx/>
              <a:buNone/>
              <a:defRPr/>
            </a:pPr>
            <a:endParaRPr lang="en-US" sz="4000" dirty="0" smtClean="0">
              <a:latin typeface="Gill Sans MT" charset="0"/>
              <a:ea typeface="Gill Sans MT" charset="0"/>
              <a:cs typeface="Gill Sans MT" charset="0"/>
            </a:endParaRPr>
          </a:p>
          <a:p>
            <a:pPr marL="0" indent="0" algn="ctr" eaLnBrk="1" hangingPunct="1">
              <a:lnSpc>
                <a:spcPct val="130000"/>
              </a:lnSpc>
              <a:buFontTx/>
              <a:buNone/>
              <a:defRPr/>
            </a:pPr>
            <a:r>
              <a:rPr lang="en-US" sz="3600" dirty="0" smtClean="0">
                <a:latin typeface="Gill Sans MT" charset="0"/>
                <a:ea typeface="Gill Sans MT" charset="0"/>
                <a:cs typeface="Gill Sans MT" charset="0"/>
              </a:rPr>
              <a:t>Did you notice how things changed for Sarah and Hagar when they made contact with God?  It is always true, </a:t>
            </a:r>
            <a:r>
              <a:rPr lang="en-US" sz="3600" b="1" i="1" dirty="0" smtClean="0">
                <a:solidFill>
                  <a:srgbClr val="996633"/>
                </a:solidFill>
                <a:latin typeface="Gill Sans MT" charset="0"/>
                <a:ea typeface="Gill Sans MT" charset="0"/>
                <a:cs typeface="Gill Sans MT" charset="0"/>
              </a:rPr>
              <a:t>when we meet the Living Word in His Written Word.</a:t>
            </a:r>
          </a:p>
        </p:txBody>
      </p:sp>
    </p:spTree>
    <p:extLst>
      <p:ext uri="{BB962C8B-B14F-4D97-AF65-F5344CB8AC3E}">
        <p14:creationId xmlns:p14="http://schemas.microsoft.com/office/powerpoint/2010/main" val="6987743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7890" name="Rectangle 2"/>
          <p:cNvSpPr>
            <a:spLocks noGrp="1" noChangeArrowheads="1"/>
          </p:cNvSpPr>
          <p:nvPr>
            <p:ph type="title"/>
          </p:nvPr>
        </p:nvSpPr>
        <p:spPr>
          <a:xfrm>
            <a:off x="1701800" y="965200"/>
            <a:ext cx="7366000" cy="1020763"/>
          </a:xfrm>
        </p:spPr>
        <p:txBody>
          <a:bodyPr>
            <a:noAutofit/>
          </a:bodyPr>
          <a:lstStyle/>
          <a:p>
            <a:pPr algn="l" eaLnBrk="1" hangingPunct="1"/>
            <a:r>
              <a:rPr lang="en-US" altLang="pt-BR" sz="4800" b="1" smtClean="0">
                <a:solidFill>
                  <a:srgbClr val="000000"/>
                </a:solidFill>
                <a:latin typeface="Book Antiqua" panose="02040602050305030304" pitchFamily="18" charset="0"/>
              </a:rPr>
              <a:t>Power </a:t>
            </a:r>
            <a:r>
              <a:rPr lang="en-US" altLang="pt-BR" sz="4800" b="1" i="1" smtClean="0">
                <a:solidFill>
                  <a:srgbClr val="996633"/>
                </a:solidFill>
                <a:latin typeface="Book Antiqua" panose="02040602050305030304" pitchFamily="18" charset="0"/>
              </a:rPr>
              <a:t>In God</a:t>
            </a:r>
            <a:r>
              <a:rPr lang="ja-JP" altLang="en-US" sz="4800" b="1" i="1" dirty="0" smtClean="0">
                <a:solidFill>
                  <a:srgbClr val="996633"/>
                </a:solidFill>
              </a:rPr>
              <a:t>’</a:t>
            </a:r>
            <a:r>
              <a:rPr lang="en-US" altLang="ja-JP" sz="4800" b="1" i="1" dirty="0" smtClean="0">
                <a:solidFill>
                  <a:srgbClr val="996633"/>
                </a:solidFill>
                <a:latin typeface="Book Antiqua" panose="02040602050305030304" pitchFamily="18" charset="0"/>
              </a:rPr>
              <a:t>s </a:t>
            </a:r>
            <a:r>
              <a:rPr lang="en-US" altLang="ja-JP" sz="4800" b="1" dirty="0" smtClean="0">
                <a:solidFill>
                  <a:srgbClr val="000000"/>
                </a:solidFill>
                <a:latin typeface="Book Antiqua" panose="02040602050305030304" pitchFamily="18" charset="0"/>
              </a:rPr>
              <a:t>Word</a:t>
            </a:r>
            <a:endParaRPr lang="en-US" altLang="pt-BR" sz="4800" b="1" dirty="0" smtClean="0">
              <a:solidFill>
                <a:srgbClr val="000000"/>
              </a:solidFill>
              <a:latin typeface="Book Antiqua" panose="02040602050305030304" pitchFamily="18" charset="0"/>
            </a:endParaRPr>
          </a:p>
        </p:txBody>
      </p:sp>
      <p:sp>
        <p:nvSpPr>
          <p:cNvPr id="25603" name="Rectangle 3"/>
          <p:cNvSpPr>
            <a:spLocks noGrp="1" noChangeArrowheads="1"/>
          </p:cNvSpPr>
          <p:nvPr>
            <p:ph type="body" idx="1"/>
          </p:nvPr>
        </p:nvSpPr>
        <p:spPr>
          <a:xfrm>
            <a:off x="2997200" y="2159000"/>
            <a:ext cx="4876800" cy="4419600"/>
          </a:xfrm>
        </p:spPr>
        <p:txBody>
          <a:bodyPr/>
          <a:lstStyle/>
          <a:p>
            <a:pPr eaLnBrk="1" hangingPunct="1">
              <a:lnSpc>
                <a:spcPct val="90000"/>
              </a:lnSpc>
              <a:buFontTx/>
              <a:buNone/>
              <a:defRPr/>
            </a:pPr>
            <a:r>
              <a:rPr lang="en-US" sz="4000" b="1" dirty="0" smtClean="0">
                <a:solidFill>
                  <a:srgbClr val="000090"/>
                </a:solidFill>
                <a:latin typeface="Gill Sans MT" charset="0"/>
                <a:ea typeface="Gill Sans MT" charset="0"/>
                <a:cs typeface="Gill Sans MT" charset="0"/>
              </a:rPr>
              <a:t>D</a:t>
            </a:r>
            <a:r>
              <a:rPr lang="en-US" sz="2800" b="1" dirty="0" smtClean="0">
                <a:solidFill>
                  <a:srgbClr val="000000"/>
                </a:solidFill>
                <a:latin typeface="Gill Sans MT" charset="0"/>
                <a:ea typeface="Gill Sans MT" charset="0"/>
                <a:cs typeface="Gill Sans MT" charset="0"/>
              </a:rPr>
              <a:t>irection</a:t>
            </a:r>
            <a:endParaRPr lang="en-US" sz="2800" dirty="0" smtClean="0">
              <a:solidFill>
                <a:srgbClr val="000000"/>
              </a:solidFill>
              <a:latin typeface="Gill Sans MT" charset="0"/>
              <a:ea typeface="Gill Sans MT" charset="0"/>
              <a:cs typeface="Gill Sans MT" charset="0"/>
            </a:endParaRPr>
          </a:p>
          <a:p>
            <a:pPr eaLnBrk="1" hangingPunct="1">
              <a:lnSpc>
                <a:spcPct val="90000"/>
              </a:lnSpc>
              <a:buFontTx/>
              <a:buNone/>
              <a:defRPr/>
            </a:pPr>
            <a:r>
              <a:rPr lang="en-US" sz="4000" b="1" dirty="0" smtClean="0">
                <a:solidFill>
                  <a:srgbClr val="000090"/>
                </a:solidFill>
                <a:latin typeface="Gill Sans MT" charset="0"/>
                <a:ea typeface="Gill Sans MT" charset="0"/>
                <a:cs typeface="Gill Sans MT" charset="0"/>
              </a:rPr>
              <a:t>E</a:t>
            </a:r>
            <a:r>
              <a:rPr lang="en-US" sz="2800" b="1" dirty="0" smtClean="0">
                <a:solidFill>
                  <a:srgbClr val="000000"/>
                </a:solidFill>
                <a:latin typeface="Gill Sans MT" charset="0"/>
                <a:ea typeface="Gill Sans MT" charset="0"/>
                <a:cs typeface="Gill Sans MT" charset="0"/>
              </a:rPr>
              <a:t>motional Needs</a:t>
            </a:r>
          </a:p>
          <a:p>
            <a:pPr eaLnBrk="1" hangingPunct="1">
              <a:lnSpc>
                <a:spcPct val="90000"/>
              </a:lnSpc>
              <a:buFontTx/>
              <a:buNone/>
              <a:defRPr/>
            </a:pPr>
            <a:r>
              <a:rPr lang="en-US" sz="4000" b="1" dirty="0" smtClean="0">
                <a:solidFill>
                  <a:srgbClr val="000090"/>
                </a:solidFill>
                <a:latin typeface="Gill Sans MT" charset="0"/>
                <a:ea typeface="Gill Sans MT" charset="0"/>
                <a:cs typeface="Gill Sans MT" charset="0"/>
              </a:rPr>
              <a:t>P</a:t>
            </a:r>
            <a:r>
              <a:rPr lang="en-US" sz="2800" b="1" dirty="0" smtClean="0">
                <a:solidFill>
                  <a:srgbClr val="000000"/>
                </a:solidFill>
                <a:latin typeface="Gill Sans MT" charset="0"/>
                <a:ea typeface="Gill Sans MT" charset="0"/>
                <a:cs typeface="Gill Sans MT" charset="0"/>
              </a:rPr>
              <a:t>hysical Needs</a:t>
            </a:r>
          </a:p>
          <a:p>
            <a:pPr eaLnBrk="1" hangingPunct="1">
              <a:lnSpc>
                <a:spcPct val="90000"/>
              </a:lnSpc>
              <a:buFontTx/>
              <a:buNone/>
              <a:defRPr/>
            </a:pPr>
            <a:r>
              <a:rPr lang="en-US" sz="4000" b="1" dirty="0" smtClean="0">
                <a:solidFill>
                  <a:srgbClr val="000090"/>
                </a:solidFill>
                <a:latin typeface="Gill Sans MT" charset="0"/>
                <a:ea typeface="Gill Sans MT" charset="0"/>
                <a:cs typeface="Gill Sans MT" charset="0"/>
              </a:rPr>
              <a:t>E</a:t>
            </a:r>
            <a:r>
              <a:rPr lang="en-US" sz="2800" b="1" dirty="0" smtClean="0">
                <a:solidFill>
                  <a:srgbClr val="000000"/>
                </a:solidFill>
                <a:latin typeface="Gill Sans MT" charset="0"/>
                <a:ea typeface="Gill Sans MT" charset="0"/>
                <a:cs typeface="Gill Sans MT" charset="0"/>
              </a:rPr>
              <a:t>ternal Needs</a:t>
            </a:r>
          </a:p>
          <a:p>
            <a:pPr eaLnBrk="1" hangingPunct="1">
              <a:lnSpc>
                <a:spcPct val="90000"/>
              </a:lnSpc>
              <a:buFontTx/>
              <a:buNone/>
              <a:defRPr/>
            </a:pPr>
            <a:r>
              <a:rPr lang="en-US" sz="4000" b="1" dirty="0" smtClean="0">
                <a:solidFill>
                  <a:srgbClr val="000090"/>
                </a:solidFill>
                <a:latin typeface="Gill Sans MT" charset="0"/>
                <a:ea typeface="Gill Sans MT" charset="0"/>
                <a:cs typeface="Gill Sans MT" charset="0"/>
              </a:rPr>
              <a:t>N</a:t>
            </a:r>
            <a:r>
              <a:rPr lang="en-US" sz="2800" b="1" dirty="0" smtClean="0">
                <a:solidFill>
                  <a:srgbClr val="000000"/>
                </a:solidFill>
                <a:latin typeface="Gill Sans MT" charset="0"/>
                <a:ea typeface="Gill Sans MT" charset="0"/>
                <a:cs typeface="Gill Sans MT" charset="0"/>
              </a:rPr>
              <a:t>eed for Meaning</a:t>
            </a:r>
            <a:endParaRPr lang="en-US" sz="2800" dirty="0" smtClean="0">
              <a:solidFill>
                <a:srgbClr val="000000"/>
              </a:solidFill>
              <a:latin typeface="Gill Sans MT" charset="0"/>
              <a:ea typeface="Gill Sans MT" charset="0"/>
              <a:cs typeface="Gill Sans MT" charset="0"/>
            </a:endParaRPr>
          </a:p>
          <a:p>
            <a:pPr eaLnBrk="1" hangingPunct="1">
              <a:lnSpc>
                <a:spcPct val="90000"/>
              </a:lnSpc>
              <a:buFontTx/>
              <a:buNone/>
              <a:defRPr/>
            </a:pPr>
            <a:r>
              <a:rPr lang="en-US" sz="4000" b="1" dirty="0" smtClean="0">
                <a:solidFill>
                  <a:srgbClr val="000090"/>
                </a:solidFill>
                <a:latin typeface="Gill Sans MT" charset="0"/>
                <a:ea typeface="Gill Sans MT" charset="0"/>
                <a:cs typeface="Gill Sans MT" charset="0"/>
              </a:rPr>
              <a:t>D</a:t>
            </a:r>
            <a:r>
              <a:rPr lang="en-US" sz="2800" b="1" dirty="0" smtClean="0">
                <a:solidFill>
                  <a:srgbClr val="000000"/>
                </a:solidFill>
                <a:latin typeface="Gill Sans MT" charset="0"/>
                <a:ea typeface="Gill Sans MT" charset="0"/>
                <a:cs typeface="Gill Sans MT" charset="0"/>
              </a:rPr>
              <a:t>efense against Satan</a:t>
            </a:r>
          </a:p>
          <a:p>
            <a:pPr lvl="1" eaLnBrk="1" hangingPunct="1">
              <a:lnSpc>
                <a:spcPct val="90000"/>
              </a:lnSpc>
              <a:buFontTx/>
              <a:buNone/>
              <a:defRPr/>
            </a:pPr>
            <a:endParaRPr lang="en-US" sz="2400" dirty="0" smtClean="0">
              <a:solidFill>
                <a:srgbClr val="000000"/>
              </a:solidFill>
              <a:latin typeface="Gill Sans MT" charset="0"/>
              <a:ea typeface="Gill Sans MT" charset="0"/>
              <a:cs typeface="Gill Sans MT" charset="0"/>
            </a:endParaRPr>
          </a:p>
        </p:txBody>
      </p:sp>
    </p:spTree>
    <p:extLst>
      <p:ext uri="{BB962C8B-B14F-4D97-AF65-F5344CB8AC3E}">
        <p14:creationId xmlns:p14="http://schemas.microsoft.com/office/powerpoint/2010/main" val="771892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Tree>
    <p:extLst>
      <p:ext uri="{BB962C8B-B14F-4D97-AF65-F5344CB8AC3E}">
        <p14:creationId xmlns:p14="http://schemas.microsoft.com/office/powerpoint/2010/main" val="1533982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7112001"/>
          </a:xfrm>
          <a:prstGeom prst="rect">
            <a:avLst/>
          </a:prstGeom>
        </p:spPr>
      </p:pic>
      <p:sp>
        <p:nvSpPr>
          <p:cNvPr id="38914" name="Rectangle 2"/>
          <p:cNvSpPr>
            <a:spLocks noGrp="1" noChangeArrowheads="1"/>
          </p:cNvSpPr>
          <p:nvPr>
            <p:ph type="title"/>
          </p:nvPr>
        </p:nvSpPr>
        <p:spPr>
          <a:xfrm>
            <a:off x="990600" y="2311400"/>
            <a:ext cx="7315200" cy="1143000"/>
          </a:xfrm>
        </p:spPr>
        <p:txBody>
          <a:bodyPr>
            <a:normAutofit fontScale="90000"/>
          </a:bodyPr>
          <a:lstStyle/>
          <a:p>
            <a:pPr algn="ctr" eaLnBrk="1" hangingPunct="1"/>
            <a:r>
              <a:rPr lang="en-US" altLang="pt-BR" b="1" dirty="0" smtClean="0">
                <a:solidFill>
                  <a:srgbClr val="C00000"/>
                </a:solidFill>
                <a:latin typeface="Gill Sans MT" charset="0"/>
                <a:ea typeface="Gill Sans MT" charset="0"/>
                <a:cs typeface="Gill Sans MT" charset="0"/>
              </a:rPr>
              <a:t>FOUR BIBLICAL </a:t>
            </a:r>
            <a:r>
              <a:rPr lang="en-US" altLang="pt-BR" b="1" dirty="0" smtClean="0">
                <a:solidFill>
                  <a:srgbClr val="002060"/>
                </a:solidFill>
                <a:latin typeface="Gill Sans MT" charset="0"/>
                <a:ea typeface="Gill Sans MT" charset="0"/>
                <a:cs typeface="Gill Sans MT" charset="0"/>
              </a:rPr>
              <a:t>PRINCIPLES FOR TODAY</a:t>
            </a:r>
            <a:r>
              <a:rPr lang="ja-JP" altLang="en-US" b="1" dirty="0" smtClean="0">
                <a:solidFill>
                  <a:srgbClr val="002060"/>
                </a:solidFill>
                <a:latin typeface="Gill Sans MT" charset="0"/>
                <a:ea typeface="Gill Sans MT" charset="0"/>
                <a:cs typeface="Gill Sans MT" charset="0"/>
              </a:rPr>
              <a:t>’</a:t>
            </a:r>
            <a:r>
              <a:rPr lang="en-US" altLang="ja-JP" b="1" dirty="0" smtClean="0">
                <a:solidFill>
                  <a:srgbClr val="002060"/>
                </a:solidFill>
                <a:latin typeface="Gill Sans MT" charset="0"/>
                <a:ea typeface="Gill Sans MT" charset="0"/>
                <a:cs typeface="Gill Sans MT" charset="0"/>
              </a:rPr>
              <a:t>S </a:t>
            </a:r>
            <a:br>
              <a:rPr lang="en-US" altLang="ja-JP" b="1" dirty="0" smtClean="0">
                <a:solidFill>
                  <a:srgbClr val="002060"/>
                </a:solidFill>
                <a:latin typeface="Gill Sans MT" charset="0"/>
                <a:ea typeface="Gill Sans MT" charset="0"/>
                <a:cs typeface="Gill Sans MT" charset="0"/>
              </a:rPr>
            </a:br>
            <a:r>
              <a:rPr lang="en-US" altLang="ja-JP" b="1" dirty="0" smtClean="0">
                <a:solidFill>
                  <a:srgbClr val="C00000"/>
                </a:solidFill>
                <a:latin typeface="Gill Sans MT" charset="0"/>
                <a:ea typeface="Gill Sans MT" charset="0"/>
                <a:cs typeface="Gill Sans MT" charset="0"/>
              </a:rPr>
              <a:t>CHRISTIAN WOMEN</a:t>
            </a:r>
            <a:endParaRPr lang="en-US" altLang="pt-BR" b="1" dirty="0" smtClean="0">
              <a:solidFill>
                <a:srgbClr val="C00000"/>
              </a:solidFill>
              <a:latin typeface="Gill Sans MT" charset="0"/>
              <a:ea typeface="Gill Sans MT" charset="0"/>
              <a:cs typeface="Gill Sans MT" charset="0"/>
            </a:endParaRPr>
          </a:p>
        </p:txBody>
      </p:sp>
    </p:spTree>
    <p:extLst>
      <p:ext uri="{BB962C8B-B14F-4D97-AF65-F5344CB8AC3E}">
        <p14:creationId xmlns:p14="http://schemas.microsoft.com/office/powerpoint/2010/main" val="66180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9938" name="Rectangle 3"/>
          <p:cNvSpPr>
            <a:spLocks noGrp="1" noChangeArrowheads="1"/>
          </p:cNvSpPr>
          <p:nvPr>
            <p:ph idx="1"/>
          </p:nvPr>
        </p:nvSpPr>
        <p:spPr>
          <a:xfrm>
            <a:off x="304800" y="2362200"/>
            <a:ext cx="8534400" cy="4525963"/>
          </a:xfrm>
        </p:spPr>
        <p:txBody>
          <a:bodyPr>
            <a:normAutofit/>
          </a:bodyPr>
          <a:lstStyle/>
          <a:p>
            <a:pPr marL="457200" indent="-457200" eaLnBrk="1" hangingPunct="1">
              <a:buFont typeface="+mj-lt"/>
              <a:buAutoNum type="arabicPeriod"/>
            </a:pPr>
            <a:r>
              <a:rPr lang="en-US" altLang="pt-BR" b="1" i="1" dirty="0" smtClean="0">
                <a:solidFill>
                  <a:srgbClr val="C00000"/>
                </a:solidFill>
                <a:latin typeface="Gill Sans MT" charset="0"/>
                <a:ea typeface="Gill Sans MT" charset="0"/>
                <a:cs typeface="Gill Sans MT" charset="0"/>
              </a:rPr>
              <a:t>God understands our feelings</a:t>
            </a:r>
            <a:r>
              <a:rPr lang="en-US" altLang="pt-BR" b="1" dirty="0" smtClean="0">
                <a:latin typeface="Gill Sans MT" charset="0"/>
                <a:ea typeface="Gill Sans MT" charset="0"/>
                <a:cs typeface="Gill Sans MT" charset="0"/>
              </a:rPr>
              <a:t>, </a:t>
            </a:r>
            <a:r>
              <a:rPr lang="en-US" altLang="pt-BR" dirty="0" smtClean="0">
                <a:latin typeface="Gill Sans MT" charset="0"/>
                <a:ea typeface="Gill Sans MT" charset="0"/>
                <a:cs typeface="Gill Sans MT" charset="0"/>
              </a:rPr>
              <a:t>our hopes, our fears, and all our needs.  (</a:t>
            </a:r>
            <a:r>
              <a:rPr lang="en-US" altLang="pt-BR" sz="2400" dirty="0" smtClean="0">
                <a:latin typeface="Gill Sans MT" charset="0"/>
                <a:ea typeface="Gill Sans MT" charset="0"/>
                <a:cs typeface="Gill Sans MT" charset="0"/>
              </a:rPr>
              <a:t>Hebrews 4:15)</a:t>
            </a:r>
          </a:p>
          <a:p>
            <a:pPr marL="457200" indent="-457200" eaLnBrk="1" hangingPunct="1">
              <a:buFont typeface="+mj-lt"/>
              <a:buAutoNum type="arabicPeriod"/>
            </a:pPr>
            <a:r>
              <a:rPr lang="en-US" altLang="pt-BR" b="1" i="1" dirty="0" smtClean="0">
                <a:solidFill>
                  <a:srgbClr val="C00000"/>
                </a:solidFill>
                <a:latin typeface="Gill Sans MT" charset="0"/>
                <a:ea typeface="Gill Sans MT" charset="0"/>
                <a:cs typeface="Gill Sans MT" charset="0"/>
              </a:rPr>
              <a:t>God wants to meet all our needs: </a:t>
            </a:r>
            <a:r>
              <a:rPr lang="en-US" altLang="pt-BR" b="1" dirty="0" smtClean="0">
                <a:solidFill>
                  <a:srgbClr val="C00000"/>
                </a:solidFill>
                <a:latin typeface="Gill Sans MT" charset="0"/>
                <a:ea typeface="Gill Sans MT" charset="0"/>
                <a:cs typeface="Gill Sans MT" charset="0"/>
              </a:rPr>
              <a:t>physical</a:t>
            </a:r>
            <a:r>
              <a:rPr lang="en-US" altLang="pt-BR" dirty="0" smtClean="0">
                <a:latin typeface="Gill Sans MT" charset="0"/>
                <a:ea typeface="Gill Sans MT" charset="0"/>
                <a:cs typeface="Gill Sans MT" charset="0"/>
              </a:rPr>
              <a:t>, mental, emotional, social, and spiritual.  </a:t>
            </a:r>
            <a:r>
              <a:rPr lang="en-US" altLang="pt-BR" sz="2400" dirty="0" smtClean="0">
                <a:latin typeface="Gill Sans MT" charset="0"/>
                <a:ea typeface="Gill Sans MT" charset="0"/>
                <a:cs typeface="Gill Sans MT" charset="0"/>
              </a:rPr>
              <a:t>(Phil. 4:19)</a:t>
            </a:r>
          </a:p>
          <a:p>
            <a:pPr marL="457200" indent="-457200" eaLnBrk="1" hangingPunct="1">
              <a:buFont typeface="+mj-lt"/>
              <a:buAutoNum type="arabicPeriod"/>
            </a:pPr>
            <a:r>
              <a:rPr lang="en-US" altLang="pt-BR" b="1" i="1" dirty="0" smtClean="0">
                <a:solidFill>
                  <a:srgbClr val="C00000"/>
                </a:solidFill>
                <a:latin typeface="Gill Sans MT" charset="0"/>
                <a:ea typeface="Gill Sans MT" charset="0"/>
                <a:cs typeface="Gill Sans MT" charset="0"/>
              </a:rPr>
              <a:t>God</a:t>
            </a:r>
            <a:r>
              <a:rPr lang="ja-JP" altLang="en-US" b="1" i="1" dirty="0" smtClean="0">
                <a:solidFill>
                  <a:srgbClr val="C00000"/>
                </a:solidFill>
                <a:latin typeface="Gill Sans MT" charset="0"/>
                <a:ea typeface="Gill Sans MT" charset="0"/>
                <a:cs typeface="Gill Sans MT" charset="0"/>
              </a:rPr>
              <a:t>’</a:t>
            </a:r>
            <a:r>
              <a:rPr lang="en-US" altLang="ja-JP" b="1" i="1" dirty="0" smtClean="0">
                <a:solidFill>
                  <a:srgbClr val="C00000"/>
                </a:solidFill>
                <a:latin typeface="Gill Sans MT" charset="0"/>
                <a:ea typeface="Gill Sans MT" charset="0"/>
                <a:cs typeface="Gill Sans MT" charset="0"/>
              </a:rPr>
              <a:t>s Word is dependable</a:t>
            </a:r>
            <a:r>
              <a:rPr lang="en-US" altLang="ja-JP" b="1" dirty="0" smtClean="0">
                <a:solidFill>
                  <a:srgbClr val="C00000"/>
                </a:solidFill>
                <a:latin typeface="Gill Sans MT" charset="0"/>
                <a:ea typeface="Gill Sans MT" charset="0"/>
                <a:cs typeface="Gill Sans MT" charset="0"/>
              </a:rPr>
              <a:t>.  </a:t>
            </a:r>
            <a:r>
              <a:rPr lang="en-US" altLang="ja-JP" dirty="0" smtClean="0">
                <a:latin typeface="Gill Sans MT" charset="0"/>
                <a:ea typeface="Gill Sans MT" charset="0"/>
                <a:cs typeface="Gill Sans MT" charset="0"/>
              </a:rPr>
              <a:t>He will do what He says He will do.  His promises are sure.  </a:t>
            </a:r>
            <a:r>
              <a:rPr lang="en-US" altLang="ja-JP" sz="2400" dirty="0" smtClean="0">
                <a:latin typeface="Gill Sans MT" charset="0"/>
                <a:ea typeface="Gill Sans MT" charset="0"/>
                <a:cs typeface="Gill Sans MT" charset="0"/>
              </a:rPr>
              <a:t>(Numbers 23:19)</a:t>
            </a:r>
            <a:endParaRPr lang="en-US" altLang="pt-BR" sz="2400" dirty="0" smtClean="0">
              <a:latin typeface="Gill Sans MT" charset="0"/>
              <a:ea typeface="Gill Sans MT" charset="0"/>
              <a:cs typeface="Gill Sans MT" charset="0"/>
            </a:endParaRPr>
          </a:p>
          <a:p>
            <a:pPr marL="457200" indent="-457200" eaLnBrk="1" hangingPunct="1">
              <a:buFont typeface="+mj-lt"/>
              <a:buAutoNum type="arabicPeriod"/>
            </a:pPr>
            <a:r>
              <a:rPr lang="en-US" altLang="pt-BR" b="1" i="1" dirty="0" smtClean="0">
                <a:solidFill>
                  <a:srgbClr val="C00000"/>
                </a:solidFill>
                <a:latin typeface="Gill Sans MT" charset="0"/>
                <a:ea typeface="Gill Sans MT" charset="0"/>
                <a:cs typeface="Gill Sans MT" charset="0"/>
              </a:rPr>
              <a:t>Contact with God transforms: </a:t>
            </a:r>
            <a:r>
              <a:rPr lang="en-US" altLang="pt-BR" b="1" dirty="0" smtClean="0">
                <a:solidFill>
                  <a:srgbClr val="C00000"/>
                </a:solidFill>
                <a:latin typeface="Gill Sans MT" charset="0"/>
                <a:ea typeface="Gill Sans MT" charset="0"/>
                <a:cs typeface="Gill Sans MT" charset="0"/>
              </a:rPr>
              <a:t>our lives</a:t>
            </a:r>
            <a:r>
              <a:rPr lang="en-US" altLang="pt-BR" dirty="0" smtClean="0">
                <a:latin typeface="Gill Sans MT" charset="0"/>
                <a:ea typeface="Gill Sans MT" charset="0"/>
                <a:cs typeface="Gill Sans MT" charset="0"/>
              </a:rPr>
              <a:t>, our outlook, our future, our circumstances, and our emotions. </a:t>
            </a:r>
            <a:r>
              <a:rPr lang="en-US" altLang="pt-BR" sz="2400" dirty="0" smtClean="0">
                <a:latin typeface="Gill Sans MT" charset="0"/>
                <a:ea typeface="Gill Sans MT" charset="0"/>
                <a:cs typeface="Gill Sans MT" charset="0"/>
              </a:rPr>
              <a:t>(Is. 61:3)</a:t>
            </a:r>
          </a:p>
        </p:txBody>
      </p:sp>
      <p:sp>
        <p:nvSpPr>
          <p:cNvPr id="2" name="Rectangle 1"/>
          <p:cNvSpPr/>
          <p:nvPr/>
        </p:nvSpPr>
        <p:spPr>
          <a:xfrm>
            <a:off x="762000" y="540435"/>
            <a:ext cx="7569200" cy="1323439"/>
          </a:xfrm>
          <a:prstGeom prst="rect">
            <a:avLst/>
          </a:prstGeom>
        </p:spPr>
        <p:txBody>
          <a:bodyPr wrap="square">
            <a:spAutoFit/>
          </a:bodyPr>
          <a:lstStyle/>
          <a:p>
            <a:pPr algn="ctr"/>
            <a:r>
              <a:rPr lang="en-US" sz="4000" b="1" dirty="0">
                <a:solidFill>
                  <a:srgbClr val="002060"/>
                </a:solidFill>
              </a:rPr>
              <a:t>FOUR BIBLICAL PRINCIPLES FOR</a:t>
            </a:r>
            <a:endParaRPr lang="en-US" sz="4000" dirty="0">
              <a:solidFill>
                <a:srgbClr val="002060"/>
              </a:solidFill>
            </a:endParaRPr>
          </a:p>
          <a:p>
            <a:pPr algn="ctr"/>
            <a:r>
              <a:rPr lang="en-US" sz="4000" b="1" dirty="0">
                <a:solidFill>
                  <a:srgbClr val="002060"/>
                </a:solidFill>
              </a:rPr>
              <a:t>TODAY’S CHRISTIAN WOMEN</a:t>
            </a:r>
            <a:endParaRPr lang="en-US" sz="4000" dirty="0">
              <a:solidFill>
                <a:srgbClr val="002060"/>
              </a:solidFill>
            </a:endParaRPr>
          </a:p>
        </p:txBody>
      </p:sp>
    </p:spTree>
    <p:extLst>
      <p:ext uri="{BB962C8B-B14F-4D97-AF65-F5344CB8AC3E}">
        <p14:creationId xmlns:p14="http://schemas.microsoft.com/office/powerpoint/2010/main" val="85505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7650" name="Rectangle 2"/>
          <p:cNvSpPr>
            <a:spLocks noGrp="1" noChangeArrowheads="1"/>
          </p:cNvSpPr>
          <p:nvPr>
            <p:ph type="title"/>
          </p:nvPr>
        </p:nvSpPr>
        <p:spPr>
          <a:xfrm>
            <a:off x="863600" y="609600"/>
            <a:ext cx="8229600" cy="1143000"/>
          </a:xfrm>
        </p:spPr>
        <p:txBody>
          <a:bodyPr/>
          <a:lstStyle/>
          <a:p>
            <a:pPr eaLnBrk="1" hangingPunct="1">
              <a:defRPr/>
            </a:pPr>
            <a:r>
              <a:rPr lang="en-US" sz="6000" b="1" dirty="0" smtClean="0">
                <a:solidFill>
                  <a:srgbClr val="002060"/>
                </a:solidFill>
                <a:latin typeface="Gill Sans MT" charset="0"/>
                <a:ea typeface="Gill Sans MT" charset="0"/>
                <a:cs typeface="Gill Sans MT" charset="0"/>
              </a:rPr>
              <a:t>D</a:t>
            </a:r>
            <a:r>
              <a:rPr lang="en-US" sz="4800" b="1" dirty="0" smtClean="0">
                <a:solidFill>
                  <a:srgbClr val="002060"/>
                </a:solidFill>
                <a:latin typeface="Gill Sans MT" charset="0"/>
                <a:ea typeface="Gill Sans MT" charset="0"/>
                <a:cs typeface="Gill Sans MT" charset="0"/>
              </a:rPr>
              <a:t>- DIRECTION</a:t>
            </a:r>
          </a:p>
        </p:txBody>
      </p:sp>
      <p:sp>
        <p:nvSpPr>
          <p:cNvPr id="27651" name="Rectangle 3"/>
          <p:cNvSpPr>
            <a:spLocks noGrp="1" noChangeArrowheads="1"/>
          </p:cNvSpPr>
          <p:nvPr>
            <p:ph type="body" idx="1"/>
          </p:nvPr>
        </p:nvSpPr>
        <p:spPr>
          <a:xfrm>
            <a:off x="3200400" y="2971800"/>
            <a:ext cx="5562600" cy="2057400"/>
          </a:xfrm>
        </p:spPr>
        <p:txBody>
          <a:bodyPr>
            <a:noAutofit/>
          </a:bodyPr>
          <a:lstStyle/>
          <a:p>
            <a:pPr algn="ctr" eaLnBrk="1" hangingPunct="1">
              <a:lnSpc>
                <a:spcPct val="120000"/>
              </a:lnSpc>
              <a:buFontTx/>
              <a:buNone/>
              <a:defRPr/>
            </a:pPr>
            <a:r>
              <a:rPr lang="en-US" sz="3600" b="1" dirty="0" smtClean="0">
                <a:solidFill>
                  <a:srgbClr val="002060"/>
                </a:solidFill>
                <a:latin typeface="Gill Sans MT" charset="0"/>
                <a:ea typeface="Gill Sans MT" charset="0"/>
                <a:cs typeface="Gill Sans MT" charset="0"/>
              </a:rPr>
              <a:t>Your </a:t>
            </a:r>
            <a:r>
              <a:rPr lang="en-US" sz="3600" b="1" i="1" dirty="0" smtClean="0">
                <a:solidFill>
                  <a:srgbClr val="002060"/>
                </a:solidFill>
                <a:latin typeface="Gill Sans MT" charset="0"/>
                <a:ea typeface="Gill Sans MT" charset="0"/>
                <a:cs typeface="Gill Sans MT" charset="0"/>
              </a:rPr>
              <a:t>word</a:t>
            </a:r>
            <a:r>
              <a:rPr lang="en-US" sz="3600" b="1" dirty="0" smtClean="0">
                <a:solidFill>
                  <a:srgbClr val="002060"/>
                </a:solidFill>
                <a:latin typeface="Gill Sans MT" charset="0"/>
                <a:ea typeface="Gill Sans MT" charset="0"/>
                <a:cs typeface="Gill Sans MT" charset="0"/>
              </a:rPr>
              <a:t> is a </a:t>
            </a:r>
            <a:r>
              <a:rPr lang="en-US" sz="3600" b="1" i="1" dirty="0" smtClean="0">
                <a:solidFill>
                  <a:srgbClr val="002060"/>
                </a:solidFill>
                <a:latin typeface="Gill Sans MT" charset="0"/>
                <a:ea typeface="Gill Sans MT" charset="0"/>
                <a:cs typeface="Gill Sans MT" charset="0"/>
              </a:rPr>
              <a:t>lamp</a:t>
            </a:r>
            <a:r>
              <a:rPr lang="en-US" sz="3600" b="1" dirty="0" smtClean="0">
                <a:solidFill>
                  <a:srgbClr val="002060"/>
                </a:solidFill>
                <a:latin typeface="Gill Sans MT" charset="0"/>
                <a:ea typeface="Gill Sans MT" charset="0"/>
                <a:cs typeface="Gill Sans MT" charset="0"/>
              </a:rPr>
              <a:t> </a:t>
            </a:r>
            <a:r>
              <a:rPr lang="en-US" sz="3600" b="1" smtClean="0">
                <a:solidFill>
                  <a:srgbClr val="002060"/>
                </a:solidFill>
                <a:latin typeface="Gill Sans MT" charset="0"/>
                <a:ea typeface="Gill Sans MT" charset="0"/>
                <a:cs typeface="Gill Sans MT" charset="0"/>
              </a:rPr>
              <a:t>to my </a:t>
            </a:r>
            <a:r>
              <a:rPr lang="en-US" sz="3600" b="1" i="1" smtClean="0">
                <a:solidFill>
                  <a:srgbClr val="002060"/>
                </a:solidFill>
                <a:latin typeface="Gill Sans MT" charset="0"/>
                <a:ea typeface="Gill Sans MT" charset="0"/>
                <a:cs typeface="Gill Sans MT" charset="0"/>
              </a:rPr>
              <a:t>feet</a:t>
            </a:r>
            <a:r>
              <a:rPr lang="en-US" sz="3600" b="1" smtClean="0">
                <a:solidFill>
                  <a:srgbClr val="002060"/>
                </a:solidFill>
                <a:latin typeface="Gill Sans MT" charset="0"/>
                <a:ea typeface="Gill Sans MT" charset="0"/>
                <a:cs typeface="Gill Sans MT" charset="0"/>
              </a:rPr>
              <a:t>  </a:t>
            </a:r>
            <a:r>
              <a:rPr lang="en-US" sz="3600" b="1" dirty="0" smtClean="0">
                <a:solidFill>
                  <a:srgbClr val="002060"/>
                </a:solidFill>
                <a:latin typeface="Gill Sans MT" charset="0"/>
                <a:ea typeface="Gill Sans MT" charset="0"/>
                <a:cs typeface="Gill Sans MT" charset="0"/>
              </a:rPr>
              <a:t>and a </a:t>
            </a:r>
            <a:r>
              <a:rPr lang="en-US" sz="3600" b="1" i="1" dirty="0" smtClean="0">
                <a:solidFill>
                  <a:srgbClr val="002060"/>
                </a:solidFill>
                <a:latin typeface="Gill Sans MT" charset="0"/>
                <a:ea typeface="Gill Sans MT" charset="0"/>
                <a:cs typeface="Gill Sans MT" charset="0"/>
              </a:rPr>
              <a:t>light</a:t>
            </a:r>
            <a:r>
              <a:rPr lang="en-US" sz="3600" b="1" dirty="0" smtClean="0">
                <a:solidFill>
                  <a:srgbClr val="002060"/>
                </a:solidFill>
                <a:latin typeface="Gill Sans MT" charset="0"/>
                <a:ea typeface="Gill Sans MT" charset="0"/>
                <a:cs typeface="Gill Sans MT" charset="0"/>
              </a:rPr>
              <a:t> </a:t>
            </a:r>
            <a:r>
              <a:rPr lang="en-US" sz="3600" b="1" dirty="0">
                <a:solidFill>
                  <a:srgbClr val="002060"/>
                </a:solidFill>
                <a:latin typeface="Gill Sans MT" charset="0"/>
                <a:ea typeface="Gill Sans MT" charset="0"/>
                <a:cs typeface="Gill Sans MT" charset="0"/>
              </a:rPr>
              <a:t> </a:t>
            </a:r>
            <a:r>
              <a:rPr lang="en-US" sz="3600" b="1" dirty="0" smtClean="0">
                <a:solidFill>
                  <a:srgbClr val="002060"/>
                </a:solidFill>
                <a:latin typeface="Gill Sans MT" charset="0"/>
                <a:ea typeface="Gill Sans MT" charset="0"/>
                <a:cs typeface="Gill Sans MT" charset="0"/>
              </a:rPr>
              <a:t>for my </a:t>
            </a:r>
            <a:r>
              <a:rPr lang="en-US" sz="3600" b="1" i="1" dirty="0" smtClean="0">
                <a:solidFill>
                  <a:srgbClr val="002060"/>
                </a:solidFill>
                <a:latin typeface="Gill Sans MT" charset="0"/>
                <a:ea typeface="Gill Sans MT" charset="0"/>
                <a:cs typeface="Gill Sans MT" charset="0"/>
              </a:rPr>
              <a:t>path.</a:t>
            </a:r>
            <a:r>
              <a:rPr lang="en-US" sz="3600" b="1" dirty="0" smtClean="0">
                <a:solidFill>
                  <a:srgbClr val="002060"/>
                </a:solidFill>
                <a:latin typeface="Gill Sans MT" charset="0"/>
                <a:ea typeface="Gill Sans MT" charset="0"/>
                <a:cs typeface="Gill Sans MT" charset="0"/>
              </a:rPr>
              <a:t> </a:t>
            </a:r>
          </a:p>
          <a:p>
            <a:pPr algn="ctr" eaLnBrk="1" hangingPunct="1">
              <a:lnSpc>
                <a:spcPct val="120000"/>
              </a:lnSpc>
              <a:buFontTx/>
              <a:buNone/>
              <a:defRPr/>
            </a:pPr>
            <a:r>
              <a:rPr lang="en-US" dirty="0" smtClean="0">
                <a:solidFill>
                  <a:srgbClr val="002060"/>
                </a:solidFill>
                <a:latin typeface="Gill Sans MT" charset="0"/>
                <a:ea typeface="Gill Sans MT" charset="0"/>
                <a:cs typeface="Gill Sans MT" charset="0"/>
              </a:rPr>
              <a:t>Psalm 119:105 (NIV)</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2800" y="2286001"/>
            <a:ext cx="2514600" cy="4106491"/>
          </a:xfrm>
          <a:prstGeom prst="rect">
            <a:avLst/>
          </a:prstGeom>
          <a:ln>
            <a:noFill/>
          </a:ln>
          <a:effectLst>
            <a:softEdge rad="112500"/>
          </a:effectLst>
        </p:spPr>
      </p:pic>
    </p:spTree>
    <p:extLst>
      <p:ext uri="{BB962C8B-B14F-4D97-AF65-F5344CB8AC3E}">
        <p14:creationId xmlns:p14="http://schemas.microsoft.com/office/powerpoint/2010/main" val="1903337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6" cy="6857999"/>
          </a:xfrm>
          <a:prstGeom prst="rect">
            <a:avLst/>
          </a:prstGeom>
        </p:spPr>
      </p:pic>
      <p:sp>
        <p:nvSpPr>
          <p:cNvPr id="2" name="Title 1"/>
          <p:cNvSpPr>
            <a:spLocks noGrp="1"/>
          </p:cNvSpPr>
          <p:nvPr>
            <p:ph type="title"/>
          </p:nvPr>
        </p:nvSpPr>
        <p:spPr>
          <a:xfrm>
            <a:off x="787400" y="1143000"/>
            <a:ext cx="8229600" cy="1143000"/>
          </a:xfrm>
        </p:spPr>
        <p:txBody>
          <a:bodyPr/>
          <a:lstStyle/>
          <a:p>
            <a:r>
              <a:rPr lang="en-US" b="1" dirty="0">
                <a:solidFill>
                  <a:schemeClr val="bg1"/>
                </a:solidFill>
                <a:latin typeface="Gill Sans MT" charset="0"/>
                <a:ea typeface="Gill Sans MT" charset="0"/>
                <a:cs typeface="Gill Sans MT" charset="0"/>
              </a:rPr>
              <a:t>T</a:t>
            </a:r>
            <a:r>
              <a:rPr lang="en-US" b="1" dirty="0" smtClean="0">
                <a:solidFill>
                  <a:schemeClr val="bg1"/>
                </a:solidFill>
                <a:latin typeface="Gill Sans MT" charset="0"/>
                <a:ea typeface="Gill Sans MT" charset="0"/>
                <a:cs typeface="Gill Sans MT" charset="0"/>
              </a:rPr>
              <a:t>he </a:t>
            </a:r>
            <a:r>
              <a:rPr lang="en-US" b="1" dirty="0">
                <a:solidFill>
                  <a:srgbClr val="002060"/>
                </a:solidFill>
                <a:latin typeface="Gill Sans MT" charset="0"/>
                <a:ea typeface="Gill Sans MT" charset="0"/>
                <a:cs typeface="Gill Sans MT" charset="0"/>
              </a:rPr>
              <a:t>ABC's</a:t>
            </a:r>
            <a:r>
              <a:rPr lang="en-US" b="1" dirty="0">
                <a:solidFill>
                  <a:schemeClr val="bg1"/>
                </a:solidFill>
                <a:latin typeface="Gill Sans MT" charset="0"/>
                <a:ea typeface="Gill Sans MT" charset="0"/>
                <a:cs typeface="Gill Sans MT" charset="0"/>
              </a:rPr>
              <a:t> of </a:t>
            </a:r>
            <a:r>
              <a:rPr lang="en-US" b="1" dirty="0" smtClean="0">
                <a:solidFill>
                  <a:schemeClr val="bg1"/>
                </a:solidFill>
                <a:latin typeface="Gill Sans MT" charset="0"/>
                <a:ea typeface="Gill Sans MT" charset="0"/>
                <a:cs typeface="Gill Sans MT" charset="0"/>
              </a:rPr>
              <a:t>Bible </a:t>
            </a:r>
            <a:r>
              <a:rPr lang="en-US" b="1" dirty="0">
                <a:solidFill>
                  <a:schemeClr val="bg1"/>
                </a:solidFill>
                <a:latin typeface="Gill Sans MT" charset="0"/>
                <a:ea typeface="Gill Sans MT" charset="0"/>
                <a:cs typeface="Gill Sans MT" charset="0"/>
              </a:rPr>
              <a:t>Prayer </a:t>
            </a:r>
            <a:r>
              <a:rPr lang="en-US" b="1" dirty="0" smtClean="0">
                <a:solidFill>
                  <a:schemeClr val="bg1"/>
                </a:solidFill>
                <a:latin typeface="Gill Sans MT" charset="0"/>
                <a:ea typeface="Gill Sans MT" charset="0"/>
                <a:cs typeface="Gill Sans MT" charset="0"/>
              </a:rPr>
              <a:t/>
            </a:r>
            <a:br>
              <a:rPr lang="en-US" b="1" dirty="0" smtClean="0">
                <a:solidFill>
                  <a:schemeClr val="bg1"/>
                </a:solidFill>
                <a:latin typeface="Gill Sans MT" charset="0"/>
                <a:ea typeface="Gill Sans MT" charset="0"/>
                <a:cs typeface="Gill Sans MT" charset="0"/>
              </a:rPr>
            </a:br>
            <a:endParaRPr lang="en-US" sz="3200" b="1" dirty="0">
              <a:solidFill>
                <a:schemeClr val="bg1"/>
              </a:solidFill>
              <a:latin typeface="Gill Sans MT" charset="0"/>
              <a:ea typeface="Gill Sans MT" charset="0"/>
              <a:cs typeface="Gill Sans MT" charset="0"/>
            </a:endParaRPr>
          </a:p>
        </p:txBody>
      </p:sp>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rcRect l="-86426" r="-86426"/>
          <a:stretch>
            <a:fillRect/>
          </a:stretch>
        </p:blipFill>
        <p:spPr>
          <a:xfrm>
            <a:off x="-556933" y="2286000"/>
            <a:ext cx="7398269" cy="406876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248400" y="2819400"/>
            <a:ext cx="184666" cy="369332"/>
          </a:xfrm>
          <a:prstGeom prst="rect">
            <a:avLst/>
          </a:prstGeom>
          <a:noFill/>
        </p:spPr>
        <p:txBody>
          <a:bodyPr wrap="none" rtlCol="0">
            <a:spAutoFit/>
          </a:bodyPr>
          <a:lstStyle/>
          <a:p>
            <a:endParaRPr lang="en-US" dirty="0"/>
          </a:p>
        </p:txBody>
      </p:sp>
      <p:sp>
        <p:nvSpPr>
          <p:cNvPr id="9" name="TextBox 8"/>
          <p:cNvSpPr txBox="1"/>
          <p:nvPr/>
        </p:nvSpPr>
        <p:spPr>
          <a:xfrm>
            <a:off x="5043274" y="3669268"/>
            <a:ext cx="2364750" cy="461665"/>
          </a:xfrm>
          <a:prstGeom prst="rect">
            <a:avLst/>
          </a:prstGeom>
          <a:noFill/>
        </p:spPr>
        <p:txBody>
          <a:bodyPr wrap="none" rtlCol="0">
            <a:spAutoFit/>
          </a:bodyPr>
          <a:lstStyle/>
          <a:p>
            <a:r>
              <a:rPr lang="en-US" sz="2400" b="1" dirty="0" smtClean="0">
                <a:latin typeface="Book Antiqua"/>
                <a:cs typeface="Book Antiqua"/>
              </a:rPr>
              <a:t>By Glenn Coon</a:t>
            </a:r>
            <a:endParaRPr lang="en-US" sz="2400" b="1" dirty="0">
              <a:latin typeface="Book Antiqua"/>
              <a:cs typeface="Book Antiqua"/>
            </a:endParaRPr>
          </a:p>
        </p:txBody>
      </p:sp>
    </p:spTree>
    <p:extLst>
      <p:ext uri="{BB962C8B-B14F-4D97-AF65-F5344CB8AC3E}">
        <p14:creationId xmlns:p14="http://schemas.microsoft.com/office/powerpoint/2010/main" val="123088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Rectangle 2"/>
          <p:cNvSpPr>
            <a:spLocks noGrp="1" noChangeArrowheads="1"/>
          </p:cNvSpPr>
          <p:nvPr>
            <p:ph type="title"/>
          </p:nvPr>
        </p:nvSpPr>
        <p:spPr>
          <a:xfrm>
            <a:off x="2006600" y="838200"/>
            <a:ext cx="5257800" cy="1143000"/>
          </a:xfrm>
        </p:spPr>
        <p:txBody>
          <a:bodyPr>
            <a:normAutofit/>
          </a:bodyPr>
          <a:lstStyle/>
          <a:p>
            <a:pPr algn="ctr" eaLnBrk="1" hangingPunct="1">
              <a:defRPr/>
            </a:pPr>
            <a:r>
              <a:rPr lang="en-US" sz="5400" b="1" dirty="0" smtClean="0">
                <a:solidFill>
                  <a:srgbClr val="000090"/>
                </a:solidFill>
                <a:latin typeface="Gill Sans MT" charset="0"/>
                <a:ea typeface="Gill Sans MT" charset="0"/>
                <a:cs typeface="Gill Sans MT" charset="0"/>
              </a:rPr>
              <a:t>A - </a:t>
            </a:r>
            <a:r>
              <a:rPr lang="en-US" sz="5400" b="1" dirty="0" smtClean="0">
                <a:solidFill>
                  <a:srgbClr val="FFFFFF"/>
                </a:solidFill>
                <a:latin typeface="Gill Sans MT" charset="0"/>
                <a:ea typeface="Gill Sans MT" charset="0"/>
                <a:cs typeface="Gill Sans MT" charset="0"/>
              </a:rPr>
              <a:t>ASK</a:t>
            </a:r>
            <a:endParaRPr lang="en-US" sz="5400" dirty="0" smtClean="0">
              <a:solidFill>
                <a:srgbClr val="FFFFFF"/>
              </a:solidFill>
              <a:latin typeface="Gill Sans MT" charset="0"/>
              <a:ea typeface="Gill Sans MT" charset="0"/>
              <a:cs typeface="Gill Sans MT" charset="0"/>
            </a:endParaRPr>
          </a:p>
        </p:txBody>
      </p:sp>
      <p:sp>
        <p:nvSpPr>
          <p:cNvPr id="5123" name="Rectangle 3"/>
          <p:cNvSpPr>
            <a:spLocks noGrp="1" noChangeArrowheads="1"/>
          </p:cNvSpPr>
          <p:nvPr>
            <p:ph type="body" idx="1"/>
          </p:nvPr>
        </p:nvSpPr>
        <p:spPr>
          <a:xfrm>
            <a:off x="812800" y="2509838"/>
            <a:ext cx="8128000" cy="4525962"/>
          </a:xfrm>
        </p:spPr>
        <p:txBody>
          <a:bodyPr>
            <a:normAutofit/>
          </a:bodyPr>
          <a:lstStyle/>
          <a:p>
            <a:pPr eaLnBrk="1" hangingPunct="1">
              <a:lnSpc>
                <a:spcPct val="120000"/>
              </a:lnSpc>
              <a:defRPr/>
            </a:pPr>
            <a:r>
              <a:rPr lang="en-US" sz="3200" dirty="0" smtClean="0">
                <a:latin typeface="Gill Sans MT" charset="0"/>
                <a:ea typeface="Gill Sans MT" charset="0"/>
                <a:cs typeface="Gill Sans MT" charset="0"/>
              </a:rPr>
              <a:t>"</a:t>
            </a:r>
            <a:r>
              <a:rPr lang="en-US" sz="3200" b="1" i="1" dirty="0" smtClean="0">
                <a:latin typeface="Gill Sans MT" charset="0"/>
                <a:ea typeface="Gill Sans MT" charset="0"/>
                <a:cs typeface="Gill Sans MT" charset="0"/>
              </a:rPr>
              <a:t>Ask</a:t>
            </a:r>
            <a:r>
              <a:rPr lang="en-US" sz="3200" dirty="0" smtClean="0">
                <a:latin typeface="Gill Sans MT" charset="0"/>
                <a:ea typeface="Gill Sans MT" charset="0"/>
                <a:cs typeface="Gill Sans MT" charset="0"/>
              </a:rPr>
              <a:t> and it shall be given you, </a:t>
            </a:r>
            <a:r>
              <a:rPr lang="en-US" sz="3200" b="1" i="1" dirty="0" smtClean="0">
                <a:latin typeface="Gill Sans MT" charset="0"/>
                <a:ea typeface="Gill Sans MT" charset="0"/>
                <a:cs typeface="Gill Sans MT" charset="0"/>
              </a:rPr>
              <a:t>seek</a:t>
            </a:r>
            <a:r>
              <a:rPr lang="en-US" sz="3200" dirty="0" smtClean="0">
                <a:latin typeface="Gill Sans MT" charset="0"/>
                <a:ea typeface="Gill Sans MT" charset="0"/>
                <a:cs typeface="Gill Sans MT" charset="0"/>
              </a:rPr>
              <a:t> and ye shall find</a:t>
            </a:r>
            <a:r>
              <a:rPr lang="en-US" sz="3200" b="1" i="1" dirty="0" smtClean="0">
                <a:latin typeface="Gill Sans MT" charset="0"/>
                <a:ea typeface="Gill Sans MT" charset="0"/>
                <a:cs typeface="Gill Sans MT" charset="0"/>
              </a:rPr>
              <a:t>, knock </a:t>
            </a:r>
            <a:r>
              <a:rPr lang="en-US" sz="3200" dirty="0" smtClean="0">
                <a:latin typeface="Gill Sans MT" charset="0"/>
                <a:ea typeface="Gill Sans MT" charset="0"/>
                <a:cs typeface="Gill Sans MT" charset="0"/>
              </a:rPr>
              <a:t>and it shall be opened unto you." </a:t>
            </a:r>
          </a:p>
          <a:p>
            <a:pPr eaLnBrk="1" hangingPunct="1">
              <a:lnSpc>
                <a:spcPct val="120000"/>
              </a:lnSpc>
              <a:defRPr/>
            </a:pPr>
            <a:r>
              <a:rPr lang="en-US" sz="3200" dirty="0" smtClean="0">
                <a:latin typeface="Gill Sans MT" charset="0"/>
                <a:ea typeface="Gill Sans MT" charset="0"/>
                <a:cs typeface="Gill Sans MT" charset="0"/>
              </a:rPr>
              <a:t>Find one of the </a:t>
            </a:r>
            <a:r>
              <a:rPr lang="en-US" sz="3200" b="1" dirty="0" smtClean="0">
                <a:latin typeface="Gill Sans MT" charset="0"/>
                <a:ea typeface="Gill Sans MT" charset="0"/>
                <a:cs typeface="Gill Sans MT" charset="0"/>
              </a:rPr>
              <a:t>3,573 </a:t>
            </a:r>
            <a:r>
              <a:rPr lang="en-US" sz="3200" dirty="0" smtClean="0">
                <a:latin typeface="Gill Sans MT" charset="0"/>
                <a:ea typeface="Gill Sans MT" charset="0"/>
                <a:cs typeface="Gill Sans MT" charset="0"/>
              </a:rPr>
              <a:t>promises of Scripture, one that promises something you need.</a:t>
            </a:r>
          </a:p>
        </p:txBody>
      </p:sp>
      <p:sp>
        <p:nvSpPr>
          <p:cNvPr id="6149" name="TextBox 2"/>
          <p:cNvSpPr txBox="1">
            <a:spLocks noChangeArrowheads="1"/>
          </p:cNvSpPr>
          <p:nvPr/>
        </p:nvSpPr>
        <p:spPr bwMode="auto">
          <a:xfrm>
            <a:off x="10922000" y="4202113"/>
            <a:ext cx="1841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pt-BR" altLang="pt-BR" sz="1800"/>
          </a:p>
        </p:txBody>
      </p:sp>
    </p:spTree>
    <p:extLst>
      <p:ext uri="{BB962C8B-B14F-4D97-AF65-F5344CB8AC3E}">
        <p14:creationId xmlns:p14="http://schemas.microsoft.com/office/powerpoint/2010/main" val="883390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7170" name="Rectangle 2"/>
          <p:cNvSpPr>
            <a:spLocks noGrp="1" noChangeArrowheads="1"/>
          </p:cNvSpPr>
          <p:nvPr>
            <p:ph type="title"/>
          </p:nvPr>
        </p:nvSpPr>
        <p:spPr>
          <a:xfrm>
            <a:off x="482600" y="914400"/>
            <a:ext cx="8229600" cy="1143000"/>
          </a:xfrm>
        </p:spPr>
        <p:txBody>
          <a:bodyPr/>
          <a:lstStyle/>
          <a:p>
            <a:pPr algn="ctr" eaLnBrk="1" hangingPunct="1">
              <a:defRPr/>
            </a:pPr>
            <a:r>
              <a:rPr lang="en-US" sz="5400" b="1" dirty="0" smtClean="0">
                <a:solidFill>
                  <a:srgbClr val="002060"/>
                </a:solidFill>
                <a:latin typeface="Gill Sans MT" charset="0"/>
                <a:ea typeface="Gill Sans MT" charset="0"/>
                <a:cs typeface="Gill Sans MT" charset="0"/>
              </a:rPr>
              <a:t>B - BELIEVE</a:t>
            </a:r>
            <a:endParaRPr lang="en-US" sz="5400" dirty="0" smtClean="0">
              <a:solidFill>
                <a:srgbClr val="002060"/>
              </a:solidFill>
              <a:latin typeface="Gill Sans MT" charset="0"/>
              <a:ea typeface="Gill Sans MT" charset="0"/>
              <a:cs typeface="Gill Sans MT" charset="0"/>
            </a:endParaRPr>
          </a:p>
        </p:txBody>
      </p:sp>
      <p:sp>
        <p:nvSpPr>
          <p:cNvPr id="7171" name="Rectangle 3"/>
          <p:cNvSpPr>
            <a:spLocks noGrp="1" noChangeArrowheads="1"/>
          </p:cNvSpPr>
          <p:nvPr>
            <p:ph type="body" idx="1"/>
          </p:nvPr>
        </p:nvSpPr>
        <p:spPr>
          <a:xfrm>
            <a:off x="660400" y="2463801"/>
            <a:ext cx="8026400" cy="2235200"/>
          </a:xfrm>
        </p:spPr>
        <p:txBody>
          <a:bodyPr>
            <a:noAutofit/>
          </a:bodyPr>
          <a:lstStyle/>
          <a:p>
            <a:pPr marL="0" indent="0" algn="ctr" eaLnBrk="1" hangingPunct="1">
              <a:lnSpc>
                <a:spcPct val="120000"/>
              </a:lnSpc>
              <a:buFontTx/>
              <a:buNone/>
              <a:defRPr/>
            </a:pPr>
            <a:r>
              <a:rPr lang="en-US" sz="3200" b="1" dirty="0" smtClean="0">
                <a:solidFill>
                  <a:srgbClr val="000000"/>
                </a:solidFill>
                <a:latin typeface="Gill Sans MT" charset="0"/>
                <a:ea typeface="Gill Sans MT" charset="0"/>
                <a:cs typeface="Gill Sans MT" charset="0"/>
              </a:rPr>
              <a:t>"Whatsoever things ye ask in prayer believing, ye shall receive."  Believe that with Him all things are possible and He will do as He has promised.</a:t>
            </a:r>
          </a:p>
        </p:txBody>
      </p:sp>
    </p:spTree>
    <p:extLst>
      <p:ext uri="{BB962C8B-B14F-4D97-AF65-F5344CB8AC3E}">
        <p14:creationId xmlns:p14="http://schemas.microsoft.com/office/powerpoint/2010/main" val="1879986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8194" name="Rectangle 2"/>
          <p:cNvSpPr>
            <a:spLocks noGrp="1" noChangeArrowheads="1"/>
          </p:cNvSpPr>
          <p:nvPr>
            <p:ph type="title"/>
          </p:nvPr>
        </p:nvSpPr>
        <p:spPr>
          <a:xfrm>
            <a:off x="2209800" y="838200"/>
            <a:ext cx="4394200" cy="1143000"/>
          </a:xfrm>
        </p:spPr>
        <p:txBody>
          <a:bodyPr/>
          <a:lstStyle/>
          <a:p>
            <a:pPr algn="ctr" eaLnBrk="1" hangingPunct="1">
              <a:defRPr/>
            </a:pPr>
            <a:r>
              <a:rPr lang="en-US" sz="5400" b="1" dirty="0" smtClean="0">
                <a:solidFill>
                  <a:srgbClr val="002060"/>
                </a:solidFill>
                <a:latin typeface="Gill Sans MT" charset="0"/>
                <a:ea typeface="Gill Sans MT" charset="0"/>
                <a:cs typeface="Gill Sans MT" charset="0"/>
              </a:rPr>
              <a:t>C </a:t>
            </a:r>
            <a:r>
              <a:rPr lang="en-US" sz="5400" b="1" smtClean="0">
                <a:solidFill>
                  <a:srgbClr val="002060"/>
                </a:solidFill>
                <a:latin typeface="Gill Sans MT" charset="0"/>
                <a:ea typeface="Gill Sans MT" charset="0"/>
                <a:cs typeface="Gill Sans MT" charset="0"/>
              </a:rPr>
              <a:t>- CLAIM</a:t>
            </a:r>
            <a:endParaRPr lang="en-US" sz="5400" b="1" dirty="0" smtClean="0">
              <a:solidFill>
                <a:srgbClr val="002060"/>
              </a:solidFill>
              <a:latin typeface="Gill Sans MT" charset="0"/>
              <a:ea typeface="Gill Sans MT" charset="0"/>
              <a:cs typeface="Gill Sans MT" charset="0"/>
            </a:endParaRPr>
          </a:p>
        </p:txBody>
      </p:sp>
      <p:sp>
        <p:nvSpPr>
          <p:cNvPr id="8195" name="Rectangle 3"/>
          <p:cNvSpPr>
            <a:spLocks noGrp="1" noChangeArrowheads="1"/>
          </p:cNvSpPr>
          <p:nvPr>
            <p:ph type="body" idx="1"/>
          </p:nvPr>
        </p:nvSpPr>
        <p:spPr>
          <a:xfrm>
            <a:off x="1270000" y="2336800"/>
            <a:ext cx="7340600" cy="2057400"/>
          </a:xfrm>
        </p:spPr>
        <p:txBody>
          <a:bodyPr>
            <a:noAutofit/>
          </a:bodyPr>
          <a:lstStyle/>
          <a:p>
            <a:pPr eaLnBrk="1" hangingPunct="1">
              <a:lnSpc>
                <a:spcPct val="110000"/>
              </a:lnSpc>
              <a:defRPr/>
            </a:pPr>
            <a:r>
              <a:rPr lang="en-US" sz="3200" b="1" i="1" dirty="0" smtClean="0">
                <a:latin typeface="Gill Sans MT" charset="0"/>
                <a:ea typeface="Gill Sans MT" charset="0"/>
                <a:cs typeface="Gill Sans MT" charset="0"/>
              </a:rPr>
              <a:t>Claim</a:t>
            </a:r>
            <a:r>
              <a:rPr lang="en-US" sz="3200" b="1" dirty="0" smtClean="0">
                <a:latin typeface="Gill Sans MT" charset="0"/>
                <a:ea typeface="Gill Sans MT" charset="0"/>
                <a:cs typeface="Gill Sans MT" charset="0"/>
              </a:rPr>
              <a:t> </a:t>
            </a:r>
            <a:r>
              <a:rPr lang="en-US" sz="3200" dirty="0" smtClean="0">
                <a:latin typeface="Gill Sans MT" charset="0"/>
                <a:ea typeface="Gill Sans MT" charset="0"/>
                <a:cs typeface="Gill Sans MT" charset="0"/>
              </a:rPr>
              <a:t>the promise as your own.  </a:t>
            </a:r>
          </a:p>
          <a:p>
            <a:pPr eaLnBrk="1" hangingPunct="1">
              <a:lnSpc>
                <a:spcPct val="110000"/>
              </a:lnSpc>
              <a:defRPr/>
            </a:pPr>
            <a:r>
              <a:rPr lang="en-US" sz="3200" b="1" i="1" dirty="0" smtClean="0">
                <a:latin typeface="Gill Sans MT" charset="0"/>
                <a:ea typeface="Gill Sans MT" charset="0"/>
                <a:cs typeface="Gill Sans MT" charset="0"/>
              </a:rPr>
              <a:t>Kneel </a:t>
            </a:r>
            <a:r>
              <a:rPr lang="en-US" sz="3200" dirty="0" smtClean="0">
                <a:latin typeface="Gill Sans MT" charset="0"/>
                <a:ea typeface="Gill Sans MT" charset="0"/>
                <a:cs typeface="Gill Sans MT" charset="0"/>
              </a:rPr>
              <a:t>with the Bible open to the promise.</a:t>
            </a:r>
          </a:p>
          <a:p>
            <a:pPr eaLnBrk="1" hangingPunct="1">
              <a:lnSpc>
                <a:spcPct val="110000"/>
              </a:lnSpc>
              <a:defRPr/>
            </a:pPr>
            <a:r>
              <a:rPr lang="en-US" sz="3200" b="1" i="1" dirty="0" smtClean="0">
                <a:latin typeface="Gill Sans MT" charset="0"/>
                <a:ea typeface="Gill Sans MT" charset="0"/>
                <a:cs typeface="Gill Sans MT" charset="0"/>
              </a:rPr>
              <a:t>Put your finger </a:t>
            </a:r>
            <a:r>
              <a:rPr lang="en-US" sz="3200" dirty="0" smtClean="0">
                <a:latin typeface="Gill Sans MT" charset="0"/>
                <a:ea typeface="Gill Sans MT" charset="0"/>
                <a:cs typeface="Gill Sans MT" charset="0"/>
              </a:rPr>
              <a:t>on the verse and read it back to God. </a:t>
            </a:r>
          </a:p>
          <a:p>
            <a:pPr eaLnBrk="1" hangingPunct="1">
              <a:lnSpc>
                <a:spcPct val="110000"/>
              </a:lnSpc>
              <a:buFontTx/>
              <a:buNone/>
              <a:defRPr/>
            </a:pPr>
            <a:r>
              <a:rPr lang="en-US" sz="3200" dirty="0" smtClean="0">
                <a:latin typeface="Gill Sans MT" charset="0"/>
                <a:ea typeface="Gill Sans MT" charset="0"/>
                <a:cs typeface="Gill Sans MT" charset="0"/>
              </a:rPr>
              <a:t> </a:t>
            </a:r>
          </a:p>
        </p:txBody>
      </p:sp>
    </p:spTree>
    <p:extLst>
      <p:ext uri="{BB962C8B-B14F-4D97-AF65-F5344CB8AC3E}">
        <p14:creationId xmlns:p14="http://schemas.microsoft.com/office/powerpoint/2010/main" val="312169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2536</Words>
  <Application>Microsoft Macintosh PowerPoint</Application>
  <PresentationFormat>On-screen Show (4:3)</PresentationFormat>
  <Paragraphs>455</Paragraphs>
  <Slides>46</Slides>
  <Notes>46</Notes>
  <HiddenSlides>4</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Adobe Garamond Pro</vt:lpstr>
      <vt:lpstr>Book Antiqua</vt:lpstr>
      <vt:lpstr>Calibri</vt:lpstr>
      <vt:lpstr>Calibri Light</vt:lpstr>
      <vt:lpstr>Gill Sans MT</vt:lpstr>
      <vt:lpstr>Gill Sans MT Condensed</vt:lpstr>
      <vt:lpstr>MS PGothic</vt:lpstr>
      <vt:lpstr>ＭＳ Ｐゴシック</vt:lpstr>
      <vt:lpstr>Palatino Linotype</vt:lpstr>
      <vt:lpstr>Arial</vt:lpstr>
      <vt:lpstr>Office Theme</vt:lpstr>
      <vt:lpstr>Depend on the Word </vt:lpstr>
      <vt:lpstr>PowerPoint Presentation</vt:lpstr>
      <vt:lpstr>We Can DEPEND on the WORD</vt:lpstr>
      <vt:lpstr>D – DIRECTION Psalm 119:105</vt:lpstr>
      <vt:lpstr>D- DIRECTION</vt:lpstr>
      <vt:lpstr>The ABC's of Bible Prayer  </vt:lpstr>
      <vt:lpstr>A - ASK</vt:lpstr>
      <vt:lpstr>B - BELIEVE</vt:lpstr>
      <vt:lpstr>C - CLAIM</vt:lpstr>
      <vt:lpstr>PowerPoint Presentation</vt:lpstr>
      <vt:lpstr>PowerPoint Presentation</vt:lpstr>
      <vt:lpstr>E - EMOTIONAL NEEDS   Philippians 4:19 </vt:lpstr>
      <vt:lpstr>PowerPoint Presentation</vt:lpstr>
      <vt:lpstr>PowerPoint Presentation</vt:lpstr>
      <vt:lpstr>P - PHYSICAL NEEDS Matthew 6:28-33.  </vt:lpstr>
      <vt:lpstr>PowerPoint Presentation</vt:lpstr>
      <vt:lpstr>Corrie ten Boom</vt:lpstr>
      <vt:lpstr>PowerPoint Presentation</vt:lpstr>
      <vt:lpstr>PowerPoint Presentation</vt:lpstr>
      <vt:lpstr>E - ETERNAL NEEDS   1 Peter 2:2. </vt:lpstr>
      <vt:lpstr>PowerPoint Presentation</vt:lpstr>
      <vt:lpstr>PowerPoint Presentation</vt:lpstr>
      <vt:lpstr>PowerPoint Presentation</vt:lpstr>
      <vt:lpstr>PowerPoint Presentation</vt:lpstr>
      <vt:lpstr>N - NEED FOR     MEANING IN LIFE   Psalm 119:104 </vt:lpstr>
      <vt:lpstr>PowerPoint Presentation</vt:lpstr>
      <vt:lpstr>PowerPoint Presentation</vt:lpstr>
      <vt:lpstr>PowerPoint Presentation</vt:lpstr>
      <vt:lpstr>D - DEFENSE  AGAINST SATAN   Psalm 119:11.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with God transforms: our lives, our outlook, our future, our circumstances, and our emotions.</vt:lpstr>
      <vt:lpstr>PowerPoint Presentation</vt:lpstr>
      <vt:lpstr>Power In God’s Word</vt:lpstr>
      <vt:lpstr>PowerPoint Presentation</vt:lpstr>
      <vt:lpstr>FOUR BIBLICAL PRINCIPLES FOR TODAY’S  CHRISTIAN WOMEN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DEPEND on the WORD  by Dorothy Watts </dc:title>
  <dc:creator>Arrais, Raquel</dc:creator>
  <cp:lastModifiedBy>Arrais, Raquel</cp:lastModifiedBy>
  <cp:revision>31</cp:revision>
  <dcterms:created xsi:type="dcterms:W3CDTF">2016-02-18T19:15:09Z</dcterms:created>
  <dcterms:modified xsi:type="dcterms:W3CDTF">2016-02-21T16:41:38Z</dcterms:modified>
</cp:coreProperties>
</file>